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4">
  <p:sldMasterIdLst>
    <p:sldMasterId id="2147483706" r:id="rId4"/>
  </p:sldMasterIdLst>
  <p:notesMasterIdLst>
    <p:notesMasterId r:id="rId25"/>
  </p:notesMasterIdLst>
  <p:handoutMasterIdLst>
    <p:handoutMasterId r:id="rId26"/>
  </p:handoutMasterIdLst>
  <p:sldIdLst>
    <p:sldId id="256" r:id="rId5"/>
    <p:sldId id="517" r:id="rId6"/>
    <p:sldId id="519" r:id="rId7"/>
    <p:sldId id="518" r:id="rId8"/>
    <p:sldId id="521" r:id="rId9"/>
    <p:sldId id="522" r:id="rId10"/>
    <p:sldId id="523" r:id="rId11"/>
    <p:sldId id="549" r:id="rId12"/>
    <p:sldId id="550" r:id="rId13"/>
    <p:sldId id="552" r:id="rId14"/>
    <p:sldId id="551" r:id="rId15"/>
    <p:sldId id="553" r:id="rId16"/>
    <p:sldId id="554" r:id="rId17"/>
    <p:sldId id="555" r:id="rId18"/>
    <p:sldId id="556" r:id="rId19"/>
    <p:sldId id="557" r:id="rId20"/>
    <p:sldId id="558" r:id="rId21"/>
    <p:sldId id="559" r:id="rId22"/>
    <p:sldId id="560" r:id="rId23"/>
    <p:sldId id="561" r:id="rId24"/>
  </p:sldIdLst>
  <p:sldSz cx="9144000" cy="6858000" type="screen4x3"/>
  <p:notesSz cx="9928225" cy="6797675"/>
  <p:custDataLst>
    <p:tags r:id="rId27"/>
  </p:custDataLst>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tephen Rafferty" initials="SR" lastIdx="10" clrIdx="0">
    <p:extLst>
      <p:ext uri="{19B8F6BF-5375-455C-9EA6-DF929625EA0E}">
        <p15:presenceInfo xmlns:p15="http://schemas.microsoft.com/office/powerpoint/2012/main" userId="a04426156b3b4a38"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53939"/>
    <a:srgbClr val="F9B277"/>
    <a:srgbClr val="FFB3B3"/>
    <a:srgbClr val="FCD5B5"/>
    <a:srgbClr val="92D050"/>
    <a:srgbClr val="FF7575"/>
    <a:srgbClr val="D7E4BD"/>
    <a:srgbClr val="B21212"/>
    <a:srgbClr val="FF818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BDBED569-4797-4DF1-A0F4-6AAB3CD982D8}" styleName="Light Style 3 - Accent 5">
    <a:wholeTbl>
      <a:tcTxStyle>
        <a:fontRef idx="minor">
          <a:scrgbClr r="0" g="0" b="0"/>
        </a:fontRef>
        <a:schemeClr val="tx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noFill/>
        </a:fill>
      </a:tcStyle>
    </a:wholeTbl>
    <a:band1H>
      <a:tcStyle>
        <a:tcBdr/>
        <a:fill>
          <a:solidFill>
            <a:schemeClr val="accent5">
              <a:alpha val="20000"/>
            </a:schemeClr>
          </a:solidFill>
        </a:fill>
      </a:tcStyle>
    </a:band1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noFill/>
        </a:fill>
      </a:tcStyle>
    </a:lastRow>
    <a:firstRow>
      <a:tcTxStyle b="on"/>
      <a:tcStyle>
        <a:tcBdr>
          <a:bottom>
            <a:ln w="25400" cmpd="sng">
              <a:solidFill>
                <a:schemeClr val="accent5"/>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8382" autoAdjust="0"/>
    <p:restoredTop sz="94646" autoAdjust="0"/>
  </p:normalViewPr>
  <p:slideViewPr>
    <p:cSldViewPr>
      <p:cViewPr varScale="1">
        <p:scale>
          <a:sx n="74" d="100"/>
          <a:sy n="74" d="100"/>
        </p:scale>
        <p:origin x="1476" y="72"/>
      </p:cViewPr>
      <p:guideLst>
        <p:guide orient="horz" pos="2160"/>
        <p:guide pos="2880"/>
      </p:guideLst>
    </p:cSldViewPr>
  </p:slideViewPr>
  <p:outlineViewPr>
    <p:cViewPr>
      <p:scale>
        <a:sx n="33" d="100"/>
        <a:sy n="33" d="100"/>
      </p:scale>
      <p:origin x="30" y="5403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handoutMaster" Target="handoutMasters/handoutMaster1.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commentAuthors" Target="commentAuthor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tags" Target="tags/tag1.xml"/><Relationship Id="rId30"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4303313" cy="339884"/>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5622594" y="0"/>
            <a:ext cx="4303313" cy="339884"/>
          </a:xfrm>
          <a:prstGeom prst="rect">
            <a:avLst/>
          </a:prstGeom>
        </p:spPr>
        <p:txBody>
          <a:bodyPr vert="horz" lIns="91440" tIns="45720" rIns="91440" bIns="45720" rtlCol="0"/>
          <a:lstStyle>
            <a:lvl1pPr algn="r">
              <a:defRPr sz="1200"/>
            </a:lvl1pPr>
          </a:lstStyle>
          <a:p>
            <a:fld id="{1105C127-53EC-4625-8674-123C41A42ABE}" type="datetimeFigureOut">
              <a:rPr lang="en-GB" smtClean="0"/>
              <a:pPr/>
              <a:t>02/08/2018</a:t>
            </a:fld>
            <a:endParaRPr lang="en-GB"/>
          </a:p>
        </p:txBody>
      </p:sp>
      <p:sp>
        <p:nvSpPr>
          <p:cNvPr id="4" name="Footer Placeholder 3"/>
          <p:cNvSpPr>
            <a:spLocks noGrp="1"/>
          </p:cNvSpPr>
          <p:nvPr>
            <p:ph type="ftr" sz="quarter" idx="2"/>
          </p:nvPr>
        </p:nvSpPr>
        <p:spPr>
          <a:xfrm>
            <a:off x="0" y="6456699"/>
            <a:ext cx="4303313" cy="339884"/>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5622594" y="6456699"/>
            <a:ext cx="4303313" cy="339884"/>
          </a:xfrm>
          <a:prstGeom prst="rect">
            <a:avLst/>
          </a:prstGeom>
        </p:spPr>
        <p:txBody>
          <a:bodyPr vert="horz" lIns="91440" tIns="45720" rIns="91440" bIns="45720" rtlCol="0" anchor="b"/>
          <a:lstStyle>
            <a:lvl1pPr algn="r">
              <a:defRPr sz="1200"/>
            </a:lvl1pPr>
          </a:lstStyle>
          <a:p>
            <a:fld id="{2D7700F7-D8A8-45F0-BED4-A73ECE481743}" type="slidenum">
              <a:rPr lang="en-GB" smtClean="0"/>
              <a:pPr/>
              <a:t>‹#›</a:t>
            </a:fld>
            <a:endParaRPr lang="en-GB"/>
          </a:p>
        </p:txBody>
      </p:sp>
    </p:spTree>
    <p:extLst>
      <p:ext uri="{BB962C8B-B14F-4D97-AF65-F5344CB8AC3E}">
        <p14:creationId xmlns:p14="http://schemas.microsoft.com/office/powerpoint/2010/main" val="120633224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2" y="0"/>
            <a:ext cx="4302230" cy="339884"/>
          </a:xfrm>
          <a:prstGeom prst="rect">
            <a:avLst/>
          </a:prstGeom>
        </p:spPr>
        <p:txBody>
          <a:bodyPr vert="horz" lIns="91440" tIns="45720" rIns="91440" bIns="45720" rtlCol="0"/>
          <a:lstStyle>
            <a:lvl1pPr algn="l" fontAlgn="auto">
              <a:spcBef>
                <a:spcPts val="0"/>
              </a:spcBef>
              <a:spcAft>
                <a:spcPts val="0"/>
              </a:spcAft>
              <a:defRPr sz="1200">
                <a:latin typeface="+mn-lt"/>
              </a:defRPr>
            </a:lvl1pPr>
          </a:lstStyle>
          <a:p>
            <a:pPr>
              <a:defRPr/>
            </a:pPr>
            <a:endParaRPr lang="en-GB" dirty="0"/>
          </a:p>
        </p:txBody>
      </p:sp>
      <p:sp>
        <p:nvSpPr>
          <p:cNvPr id="3" name="Date Placeholder 2"/>
          <p:cNvSpPr>
            <a:spLocks noGrp="1"/>
          </p:cNvSpPr>
          <p:nvPr>
            <p:ph type="dt" idx="1"/>
          </p:nvPr>
        </p:nvSpPr>
        <p:spPr>
          <a:xfrm>
            <a:off x="5623699" y="0"/>
            <a:ext cx="4302230" cy="339884"/>
          </a:xfrm>
          <a:prstGeom prst="rect">
            <a:avLst/>
          </a:prstGeom>
        </p:spPr>
        <p:txBody>
          <a:bodyPr vert="horz" lIns="91440" tIns="45720" rIns="91440" bIns="45720" rtlCol="0"/>
          <a:lstStyle>
            <a:lvl1pPr algn="r" fontAlgn="auto">
              <a:spcBef>
                <a:spcPts val="0"/>
              </a:spcBef>
              <a:spcAft>
                <a:spcPts val="0"/>
              </a:spcAft>
              <a:defRPr sz="1200" smtClean="0">
                <a:latin typeface="+mn-lt"/>
              </a:defRPr>
            </a:lvl1pPr>
          </a:lstStyle>
          <a:p>
            <a:pPr>
              <a:defRPr/>
            </a:pPr>
            <a:fld id="{8D4DA8F5-F804-4FB2-8A6B-A884CF09C514}" type="datetimeFigureOut">
              <a:rPr lang="en-US"/>
              <a:pPr>
                <a:defRPr/>
              </a:pPr>
              <a:t>8/2/2018</a:t>
            </a:fld>
            <a:endParaRPr lang="en-GB" dirty="0"/>
          </a:p>
        </p:txBody>
      </p:sp>
      <p:sp>
        <p:nvSpPr>
          <p:cNvPr id="4" name="Slide Image Placeholder 3"/>
          <p:cNvSpPr>
            <a:spLocks noGrp="1" noRot="1" noChangeAspect="1"/>
          </p:cNvSpPr>
          <p:nvPr>
            <p:ph type="sldImg" idx="2"/>
          </p:nvPr>
        </p:nvSpPr>
        <p:spPr>
          <a:xfrm>
            <a:off x="3263900" y="509588"/>
            <a:ext cx="3400425" cy="2549525"/>
          </a:xfrm>
          <a:prstGeom prst="rect">
            <a:avLst/>
          </a:prstGeom>
          <a:noFill/>
          <a:ln w="12700">
            <a:solidFill>
              <a:prstClr val="black"/>
            </a:solidFill>
          </a:ln>
        </p:spPr>
        <p:txBody>
          <a:bodyPr vert="horz" lIns="91440" tIns="45720" rIns="91440" bIns="45720" rtlCol="0" anchor="ctr"/>
          <a:lstStyle/>
          <a:p>
            <a:pPr lvl="0"/>
            <a:endParaRPr lang="en-GB" noProof="0" dirty="0"/>
          </a:p>
        </p:txBody>
      </p:sp>
      <p:sp>
        <p:nvSpPr>
          <p:cNvPr id="5" name="Notes Placeholder 4"/>
          <p:cNvSpPr>
            <a:spLocks noGrp="1"/>
          </p:cNvSpPr>
          <p:nvPr>
            <p:ph type="body" sz="quarter" idx="3"/>
          </p:nvPr>
        </p:nvSpPr>
        <p:spPr>
          <a:xfrm>
            <a:off x="992824" y="3228896"/>
            <a:ext cx="7942580" cy="3058954"/>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a:p>
        </p:txBody>
      </p:sp>
      <p:sp>
        <p:nvSpPr>
          <p:cNvPr id="6" name="Footer Placeholder 5"/>
          <p:cNvSpPr>
            <a:spLocks noGrp="1"/>
          </p:cNvSpPr>
          <p:nvPr>
            <p:ph type="ftr" sz="quarter" idx="4"/>
          </p:nvPr>
        </p:nvSpPr>
        <p:spPr>
          <a:xfrm>
            <a:off x="2" y="6456612"/>
            <a:ext cx="4302230" cy="339884"/>
          </a:xfrm>
          <a:prstGeom prst="rect">
            <a:avLst/>
          </a:prstGeom>
        </p:spPr>
        <p:txBody>
          <a:bodyPr vert="horz" lIns="91440" tIns="45720" rIns="91440" bIns="45720" rtlCol="0" anchor="b"/>
          <a:lstStyle>
            <a:lvl1pPr algn="l" fontAlgn="auto">
              <a:spcBef>
                <a:spcPts val="0"/>
              </a:spcBef>
              <a:spcAft>
                <a:spcPts val="0"/>
              </a:spcAft>
              <a:defRPr sz="1200">
                <a:latin typeface="+mn-lt"/>
              </a:defRPr>
            </a:lvl1pPr>
          </a:lstStyle>
          <a:p>
            <a:pPr>
              <a:defRPr/>
            </a:pPr>
            <a:endParaRPr lang="en-GB" dirty="0"/>
          </a:p>
        </p:txBody>
      </p:sp>
      <p:sp>
        <p:nvSpPr>
          <p:cNvPr id="7" name="Slide Number Placeholder 6"/>
          <p:cNvSpPr>
            <a:spLocks noGrp="1"/>
          </p:cNvSpPr>
          <p:nvPr>
            <p:ph type="sldNum" sz="quarter" idx="5"/>
          </p:nvPr>
        </p:nvSpPr>
        <p:spPr>
          <a:xfrm>
            <a:off x="5623699" y="6456612"/>
            <a:ext cx="4302230" cy="339884"/>
          </a:xfrm>
          <a:prstGeom prst="rect">
            <a:avLst/>
          </a:prstGeom>
        </p:spPr>
        <p:txBody>
          <a:bodyPr vert="horz" lIns="91440" tIns="45720" rIns="91440" bIns="45720" rtlCol="0" anchor="b"/>
          <a:lstStyle>
            <a:lvl1pPr algn="r" fontAlgn="auto">
              <a:spcBef>
                <a:spcPts val="0"/>
              </a:spcBef>
              <a:spcAft>
                <a:spcPts val="0"/>
              </a:spcAft>
              <a:defRPr sz="1200" smtClean="0">
                <a:latin typeface="+mn-lt"/>
              </a:defRPr>
            </a:lvl1pPr>
          </a:lstStyle>
          <a:p>
            <a:pPr>
              <a:defRPr/>
            </a:pPr>
            <a:fld id="{E6C00DB4-E585-43D3-9A29-E1C42556C769}" type="slidenum">
              <a:rPr lang="en-GB"/>
              <a:pPr>
                <a:defRPr/>
              </a:pPr>
              <a:t>‹#›</a:t>
            </a:fld>
            <a:endParaRPr lang="en-GB" dirty="0"/>
          </a:p>
        </p:txBody>
      </p:sp>
    </p:spTree>
    <p:extLst>
      <p:ext uri="{BB962C8B-B14F-4D97-AF65-F5344CB8AC3E}">
        <p14:creationId xmlns:p14="http://schemas.microsoft.com/office/powerpoint/2010/main" val="3102326407"/>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Image Placeholder 1"/>
          <p:cNvSpPr>
            <a:spLocks noGrp="1" noRot="1" noChangeAspect="1" noTextEdit="1"/>
          </p:cNvSpPr>
          <p:nvPr>
            <p:ph type="sldImg"/>
          </p:nvPr>
        </p:nvSpPr>
        <p:spPr bwMode="auto">
          <a:noFill/>
          <a:ln>
            <a:solidFill>
              <a:srgbClr val="000000"/>
            </a:solidFill>
            <a:miter lim="800000"/>
            <a:headEnd/>
            <a:tailEnd/>
          </a:ln>
        </p:spPr>
      </p:sp>
      <p:sp>
        <p:nvSpPr>
          <p:cNvPr id="13315"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331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080FBC8F-7200-45DD-A4E3-40F9EE471788}" type="slidenum">
              <a:rPr lang="en-GB"/>
              <a:pPr fontAlgn="base">
                <a:spcBef>
                  <a:spcPct val="0"/>
                </a:spcBef>
                <a:spcAft>
                  <a:spcPct val="0"/>
                </a:spcAft>
              </a:pPr>
              <a:t>1</a:t>
            </a:fld>
            <a:endParaRPr lang="en-GB" dirty="0"/>
          </a:p>
        </p:txBody>
      </p:sp>
    </p:spTree>
    <p:extLst>
      <p:ext uri="{BB962C8B-B14F-4D97-AF65-F5344CB8AC3E}">
        <p14:creationId xmlns:p14="http://schemas.microsoft.com/office/powerpoint/2010/main" val="103396647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10</a:t>
            </a:fld>
            <a:endParaRPr lang="en-GB" dirty="0"/>
          </a:p>
        </p:txBody>
      </p:sp>
    </p:spTree>
    <p:extLst>
      <p:ext uri="{BB962C8B-B14F-4D97-AF65-F5344CB8AC3E}">
        <p14:creationId xmlns:p14="http://schemas.microsoft.com/office/powerpoint/2010/main" val="161399813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11</a:t>
            </a:fld>
            <a:endParaRPr lang="en-GB" dirty="0"/>
          </a:p>
        </p:txBody>
      </p:sp>
    </p:spTree>
    <p:extLst>
      <p:ext uri="{BB962C8B-B14F-4D97-AF65-F5344CB8AC3E}">
        <p14:creationId xmlns:p14="http://schemas.microsoft.com/office/powerpoint/2010/main" val="229815259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12</a:t>
            </a:fld>
            <a:endParaRPr lang="en-GB" dirty="0"/>
          </a:p>
        </p:txBody>
      </p:sp>
    </p:spTree>
    <p:extLst>
      <p:ext uri="{BB962C8B-B14F-4D97-AF65-F5344CB8AC3E}">
        <p14:creationId xmlns:p14="http://schemas.microsoft.com/office/powerpoint/2010/main" val="84689234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13</a:t>
            </a:fld>
            <a:endParaRPr lang="en-GB" dirty="0"/>
          </a:p>
        </p:txBody>
      </p:sp>
    </p:spTree>
    <p:extLst>
      <p:ext uri="{BB962C8B-B14F-4D97-AF65-F5344CB8AC3E}">
        <p14:creationId xmlns:p14="http://schemas.microsoft.com/office/powerpoint/2010/main" val="168515538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14</a:t>
            </a:fld>
            <a:endParaRPr lang="en-GB" dirty="0"/>
          </a:p>
        </p:txBody>
      </p:sp>
    </p:spTree>
    <p:extLst>
      <p:ext uri="{BB962C8B-B14F-4D97-AF65-F5344CB8AC3E}">
        <p14:creationId xmlns:p14="http://schemas.microsoft.com/office/powerpoint/2010/main" val="307295470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15</a:t>
            </a:fld>
            <a:endParaRPr lang="en-GB" dirty="0"/>
          </a:p>
        </p:txBody>
      </p:sp>
    </p:spTree>
    <p:extLst>
      <p:ext uri="{BB962C8B-B14F-4D97-AF65-F5344CB8AC3E}">
        <p14:creationId xmlns:p14="http://schemas.microsoft.com/office/powerpoint/2010/main" val="193599827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16</a:t>
            </a:fld>
            <a:endParaRPr lang="en-GB" dirty="0"/>
          </a:p>
        </p:txBody>
      </p:sp>
    </p:spTree>
    <p:extLst>
      <p:ext uri="{BB962C8B-B14F-4D97-AF65-F5344CB8AC3E}">
        <p14:creationId xmlns:p14="http://schemas.microsoft.com/office/powerpoint/2010/main" val="100509790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17</a:t>
            </a:fld>
            <a:endParaRPr lang="en-GB" dirty="0"/>
          </a:p>
        </p:txBody>
      </p:sp>
    </p:spTree>
    <p:extLst>
      <p:ext uri="{BB962C8B-B14F-4D97-AF65-F5344CB8AC3E}">
        <p14:creationId xmlns:p14="http://schemas.microsoft.com/office/powerpoint/2010/main" val="176778163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solidFill>
                  <a:prstClr val="black"/>
                </a:solidFill>
              </a:rPr>
              <a:pPr fontAlgn="base">
                <a:spcBef>
                  <a:spcPct val="0"/>
                </a:spcBef>
                <a:spcAft>
                  <a:spcPct val="0"/>
                </a:spcAft>
              </a:pPr>
              <a:t>18</a:t>
            </a:fld>
            <a:endParaRPr lang="en-GB" dirty="0">
              <a:solidFill>
                <a:prstClr val="black"/>
              </a:solidFill>
            </a:endParaRPr>
          </a:p>
        </p:txBody>
      </p:sp>
    </p:spTree>
    <p:extLst>
      <p:ext uri="{BB962C8B-B14F-4D97-AF65-F5344CB8AC3E}">
        <p14:creationId xmlns:p14="http://schemas.microsoft.com/office/powerpoint/2010/main" val="192339561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solidFill>
                  <a:prstClr val="black"/>
                </a:solidFill>
              </a:rPr>
              <a:pPr fontAlgn="base">
                <a:spcBef>
                  <a:spcPct val="0"/>
                </a:spcBef>
                <a:spcAft>
                  <a:spcPct val="0"/>
                </a:spcAft>
              </a:pPr>
              <a:t>19</a:t>
            </a:fld>
            <a:endParaRPr lang="en-GB" dirty="0">
              <a:solidFill>
                <a:prstClr val="black"/>
              </a:solidFill>
            </a:endParaRPr>
          </a:p>
        </p:txBody>
      </p:sp>
    </p:spTree>
    <p:extLst>
      <p:ext uri="{BB962C8B-B14F-4D97-AF65-F5344CB8AC3E}">
        <p14:creationId xmlns:p14="http://schemas.microsoft.com/office/powerpoint/2010/main" val="92803337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a:t>
            </a:fld>
            <a:endParaRPr lang="en-GB" dirty="0"/>
          </a:p>
        </p:txBody>
      </p:sp>
    </p:spTree>
    <p:extLst>
      <p:ext uri="{BB962C8B-B14F-4D97-AF65-F5344CB8AC3E}">
        <p14:creationId xmlns:p14="http://schemas.microsoft.com/office/powerpoint/2010/main" val="282527291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20</a:t>
            </a:fld>
            <a:endParaRPr lang="en-GB" dirty="0"/>
          </a:p>
        </p:txBody>
      </p:sp>
    </p:spTree>
    <p:extLst>
      <p:ext uri="{BB962C8B-B14F-4D97-AF65-F5344CB8AC3E}">
        <p14:creationId xmlns:p14="http://schemas.microsoft.com/office/powerpoint/2010/main" val="151925104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3</a:t>
            </a:fld>
            <a:endParaRPr lang="en-GB" dirty="0"/>
          </a:p>
        </p:txBody>
      </p:sp>
    </p:spTree>
    <p:extLst>
      <p:ext uri="{BB962C8B-B14F-4D97-AF65-F5344CB8AC3E}">
        <p14:creationId xmlns:p14="http://schemas.microsoft.com/office/powerpoint/2010/main" val="250843772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4</a:t>
            </a:fld>
            <a:endParaRPr lang="en-GB" dirty="0"/>
          </a:p>
        </p:txBody>
      </p:sp>
    </p:spTree>
    <p:extLst>
      <p:ext uri="{BB962C8B-B14F-4D97-AF65-F5344CB8AC3E}">
        <p14:creationId xmlns:p14="http://schemas.microsoft.com/office/powerpoint/2010/main" val="229350403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5</a:t>
            </a:fld>
            <a:endParaRPr lang="en-GB" dirty="0"/>
          </a:p>
        </p:txBody>
      </p:sp>
    </p:spTree>
    <p:extLst>
      <p:ext uri="{BB962C8B-B14F-4D97-AF65-F5344CB8AC3E}">
        <p14:creationId xmlns:p14="http://schemas.microsoft.com/office/powerpoint/2010/main" val="310879821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6</a:t>
            </a:fld>
            <a:endParaRPr lang="en-GB" dirty="0"/>
          </a:p>
        </p:txBody>
      </p:sp>
    </p:spTree>
    <p:extLst>
      <p:ext uri="{BB962C8B-B14F-4D97-AF65-F5344CB8AC3E}">
        <p14:creationId xmlns:p14="http://schemas.microsoft.com/office/powerpoint/2010/main" val="128186285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7</a:t>
            </a:fld>
            <a:endParaRPr lang="en-GB" dirty="0"/>
          </a:p>
        </p:txBody>
      </p:sp>
    </p:spTree>
    <p:extLst>
      <p:ext uri="{BB962C8B-B14F-4D97-AF65-F5344CB8AC3E}">
        <p14:creationId xmlns:p14="http://schemas.microsoft.com/office/powerpoint/2010/main" val="420729196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8</a:t>
            </a:fld>
            <a:endParaRPr lang="en-GB" dirty="0"/>
          </a:p>
        </p:txBody>
      </p:sp>
    </p:spTree>
    <p:extLst>
      <p:ext uri="{BB962C8B-B14F-4D97-AF65-F5344CB8AC3E}">
        <p14:creationId xmlns:p14="http://schemas.microsoft.com/office/powerpoint/2010/main" val="236578895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9</a:t>
            </a:fld>
            <a:endParaRPr lang="en-GB" dirty="0"/>
          </a:p>
        </p:txBody>
      </p:sp>
    </p:spTree>
    <p:extLst>
      <p:ext uri="{BB962C8B-B14F-4D97-AF65-F5344CB8AC3E}">
        <p14:creationId xmlns:p14="http://schemas.microsoft.com/office/powerpoint/2010/main" val="3699475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slide" Target="../slides/slide13.xml"/><Relationship Id="rId2" Type="http://schemas.openxmlformats.org/officeDocument/2006/relationships/slide" Target="../slides/slide8.xml"/><Relationship Id="rId1" Type="http://schemas.openxmlformats.org/officeDocument/2006/relationships/slideMaster" Target="../slideMasters/slideMaster1.xml"/><Relationship Id="rId5" Type="http://schemas.openxmlformats.org/officeDocument/2006/relationships/image" Target="../media/image2.jpeg"/><Relationship Id="rId4" Type="http://schemas.openxmlformats.org/officeDocument/2006/relationships/slide" Target="../slides/slide17.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BrookeWeston">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latin typeface="Calibri" pitchFamily="34" charset="0"/>
              <a:cs typeface="Calibri" pitchFamily="34" charset="0"/>
            </a:endParaRPr>
          </a:p>
        </p:txBody>
      </p:sp>
      <p:sp>
        <p:nvSpPr>
          <p:cNvPr id="9" name="Title 8"/>
          <p:cNvSpPr>
            <a:spLocks noGrp="1"/>
          </p:cNvSpPr>
          <p:nvPr>
            <p:ph type="ctrTitle"/>
          </p:nvPr>
        </p:nvSpPr>
        <p:spPr>
          <a:xfrm>
            <a:off x="685800" y="214290"/>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latin typeface="Calibri" pitchFamily="34" charset="0"/>
                <a:cs typeface="Calibri" pitchFamily="34" charset="0"/>
              </a:defRPr>
            </a:lvl1pPr>
            <a:extLst/>
          </a:lstStyle>
          <a:p>
            <a:r>
              <a:rPr kumimoji="0" lang="en-US" smtClean="0"/>
              <a:t>Click to edit Master 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latin typeface="Calibri" pitchFamily="34" charset="0"/>
                <a:cs typeface="Calibri" pitchFamily="34" charset="0"/>
              </a:endParaRPr>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latin typeface="Calibri" pitchFamily="34" charset="0"/>
                <a:cs typeface="Calibri" pitchFamily="34" charset="0"/>
              </a:endParaRPr>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extLst>
                  <a:ext uri="{28A0092B-C50C-407E-A947-70E740481C1C}">
                    <a14:useLocalDpi xmlns:a14="http://schemas.microsoft.com/office/drawing/2010/main"/>
                  </a:ext>
                </a:extLst>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latin typeface="Calibri" pitchFamily="34" charset="0"/>
                <a:cs typeface="Calibri" pitchFamily="34" charset="0"/>
              </a:endParaRPr>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17" name="Subtitle 16"/>
          <p:cNvSpPr>
            <a:spLocks noGrp="1"/>
          </p:cNvSpPr>
          <p:nvPr>
            <p:ph type="subTitle" idx="1"/>
          </p:nvPr>
        </p:nvSpPr>
        <p:spPr>
          <a:xfrm>
            <a:off x="871566" y="5515444"/>
            <a:ext cx="7772400" cy="1199704"/>
          </a:xfrm>
        </p:spPr>
        <p:txBody>
          <a:bodyPr lIns="45720" rIns="45720"/>
          <a:lstStyle>
            <a:lvl1pPr marL="0" marR="64008" indent="0" algn="r">
              <a:buNone/>
              <a:defRPr b="1">
                <a:solidFill>
                  <a:schemeClr val="bg1"/>
                </a:solidFill>
                <a:latin typeface="Calibri" pitchFamily="34" charset="0"/>
                <a:cs typeface="Calibri" pitchFamily="34" charset="0"/>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dirty="0"/>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titleOnly" preserve="1">
  <p:cSld name="LO1 1-7">
    <p:spTree>
      <p:nvGrpSpPr>
        <p:cNvPr id="1" name=""/>
        <p:cNvGrpSpPr/>
        <p:nvPr/>
      </p:nvGrpSpPr>
      <p:grpSpPr>
        <a:xfrm>
          <a:off x="0" y="0"/>
          <a:ext cx="0" cy="0"/>
          <a:chOff x="0" y="0"/>
          <a:chExt cx="0" cy="0"/>
        </a:xfrm>
      </p:grpSpPr>
      <p:sp>
        <p:nvSpPr>
          <p:cNvPr id="6" name="Title 5"/>
          <p:cNvSpPr>
            <a:spLocks noGrp="1"/>
          </p:cNvSpPr>
          <p:nvPr>
            <p:ph type="title"/>
          </p:nvPr>
        </p:nvSpPr>
        <p:spPr>
          <a:xfrm>
            <a:off x="35495" y="44624"/>
            <a:ext cx="7736961" cy="615053"/>
          </a:xfrm>
        </p:spPr>
        <p:txBody>
          <a:bodyPr rtlCol="0"/>
          <a:lstStyle>
            <a:lvl1pPr>
              <a:defRPr>
                <a:latin typeface="Calibri" pitchFamily="34" charset="0"/>
                <a:cs typeface="Calibri" pitchFamily="34" charset="0"/>
              </a:defRPr>
            </a:lvl1pPr>
            <a:extLst/>
          </a:lstStyle>
          <a:p>
            <a:r>
              <a:rPr kumimoji="0" lang="en-US" dirty="0" smtClean="0"/>
              <a:t>Click to edit Master title style</a:t>
            </a:r>
            <a:endParaRPr kumimoji="0" lang="en-US" dirty="0"/>
          </a:p>
        </p:txBody>
      </p:sp>
      <p:sp>
        <p:nvSpPr>
          <p:cNvPr id="4" name="Round Same Side Corner Rectangle 3">
            <a:hlinkClick r:id="rId2" action="ppaction://hlinksldjump"/>
          </p:cNvPr>
          <p:cNvSpPr/>
          <p:nvPr/>
        </p:nvSpPr>
        <p:spPr>
          <a:xfrm>
            <a:off x="1152061" y="620688"/>
            <a:ext cx="1748018"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21.1 – Flexible Working</a:t>
            </a:r>
            <a:endParaRPr lang="en-GB" sz="1200" b="1" dirty="0">
              <a:latin typeface="Arial" panose="020B0604020202020204" pitchFamily="34" charset="0"/>
              <a:cs typeface="Arial" panose="020B0604020202020204" pitchFamily="34" charset="0"/>
            </a:endParaRPr>
          </a:p>
        </p:txBody>
      </p:sp>
      <p:sp>
        <p:nvSpPr>
          <p:cNvPr id="5" name="Round Same Side Corner Rectangle 4">
            <a:hlinkClick r:id="" action="ppaction://noaction"/>
          </p:cNvPr>
          <p:cNvSpPr/>
          <p:nvPr/>
        </p:nvSpPr>
        <p:spPr>
          <a:xfrm>
            <a:off x="202159" y="620688"/>
            <a:ext cx="898502" cy="357190"/>
          </a:xfrm>
          <a:prstGeom prst="round2SameRect">
            <a:avLst/>
          </a:prstGeom>
          <a:effectLst/>
        </p:spPr>
        <p:style>
          <a:lnRef idx="0">
            <a:schemeClr val="accent1"/>
          </a:lnRef>
          <a:fillRef idx="3">
            <a:schemeClr val="accent1"/>
          </a:fillRef>
          <a:effectRef idx="3">
            <a:schemeClr val="accent1"/>
          </a:effectRef>
          <a:fontRef idx="minor">
            <a:schemeClr val="lt1"/>
          </a:fontRef>
        </p:style>
        <p:txBody>
          <a:bodyPr lIns="45720" rIns="45720" rtlCol="0" anchor="ctr"/>
          <a:lstStyle/>
          <a:p>
            <a:pPr algn="ctr"/>
            <a:r>
              <a:rPr lang="en-GB" sz="1200" b="1" dirty="0" smtClean="0">
                <a:latin typeface="Arial" panose="020B0604020202020204" pitchFamily="34" charset="0"/>
                <a:cs typeface="Arial" panose="020B0604020202020204" pitchFamily="34" charset="0"/>
              </a:rPr>
              <a:t>Questions</a:t>
            </a:r>
            <a:endParaRPr lang="en-GB" sz="1200" b="1" dirty="0">
              <a:latin typeface="Arial" panose="020B0604020202020204" pitchFamily="34" charset="0"/>
              <a:cs typeface="Arial" panose="020B0604020202020204" pitchFamily="34" charset="0"/>
            </a:endParaRPr>
          </a:p>
        </p:txBody>
      </p:sp>
      <p:sp>
        <p:nvSpPr>
          <p:cNvPr id="11" name="Round Same Side Corner Rectangle 10">
            <a:hlinkClick r:id="rId3" action="ppaction://hlinksldjump"/>
          </p:cNvPr>
          <p:cNvSpPr/>
          <p:nvPr userDrawn="1"/>
        </p:nvSpPr>
        <p:spPr>
          <a:xfrm>
            <a:off x="2951479" y="620688"/>
            <a:ext cx="1305552"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IE" sz="1200" b="1" dirty="0" smtClean="0">
                <a:latin typeface="Arial" panose="020B0604020202020204" pitchFamily="34" charset="0"/>
                <a:cs typeface="Arial" panose="020B0604020202020204" pitchFamily="34" charset="0"/>
              </a:rPr>
              <a:t>21.2 – Contracts</a:t>
            </a:r>
            <a:endParaRPr lang="en-GB" sz="1200" b="1" dirty="0">
              <a:latin typeface="Arial" panose="020B0604020202020204" pitchFamily="34" charset="0"/>
              <a:cs typeface="Arial" panose="020B0604020202020204" pitchFamily="34" charset="0"/>
            </a:endParaRPr>
          </a:p>
        </p:txBody>
      </p:sp>
      <p:sp>
        <p:nvSpPr>
          <p:cNvPr id="12" name="Round Same Side Corner Rectangle 11">
            <a:hlinkClick r:id="rId4" action="ppaction://hlinksldjump"/>
          </p:cNvPr>
          <p:cNvSpPr/>
          <p:nvPr userDrawn="1"/>
        </p:nvSpPr>
        <p:spPr>
          <a:xfrm>
            <a:off x="4308430" y="620688"/>
            <a:ext cx="2567826"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IE" sz="1200" b="1" dirty="0" smtClean="0">
                <a:latin typeface="Arial" panose="020B0604020202020204" pitchFamily="34" charset="0"/>
                <a:cs typeface="Arial" panose="020B0604020202020204" pitchFamily="34" charset="0"/>
              </a:rPr>
              <a:t>21.3 – Dismissal</a:t>
            </a:r>
            <a:r>
              <a:rPr lang="en-IE" sz="1200" b="1" baseline="0" dirty="0" smtClean="0">
                <a:latin typeface="Arial" panose="020B0604020202020204" pitchFamily="34" charset="0"/>
                <a:cs typeface="Arial" panose="020B0604020202020204" pitchFamily="34" charset="0"/>
              </a:rPr>
              <a:t> and Redundancy</a:t>
            </a:r>
            <a:endParaRPr lang="en-GB" sz="1200" b="1" dirty="0">
              <a:latin typeface="Arial" panose="020B0604020202020204" pitchFamily="34" charset="0"/>
              <a:cs typeface="Arial" panose="020B0604020202020204" pitchFamily="34" charset="0"/>
            </a:endParaRPr>
          </a:p>
        </p:txBody>
      </p:sp>
      <p:sp>
        <p:nvSpPr>
          <p:cNvPr id="15" name="Content Placeholder 1"/>
          <p:cNvSpPr txBox="1">
            <a:spLocks/>
          </p:cNvSpPr>
          <p:nvPr/>
        </p:nvSpPr>
        <p:spPr>
          <a:xfrm>
            <a:off x="177105" y="977879"/>
            <a:ext cx="8787383" cy="5763490"/>
          </a:xfrm>
          <a:prstGeom prst="rect">
            <a:avLst/>
          </a:prstGeom>
          <a:solidFill>
            <a:schemeClr val="bg1"/>
          </a:solidFill>
          <a:ln w="38100">
            <a:solidFill>
              <a:schemeClr val="accent3"/>
            </a:solidFill>
          </a:ln>
          <a:effectLst>
            <a:outerShdw blurRad="50800" dist="38100" dir="2700000" algn="tl" rotWithShape="0">
              <a:prstClr val="black">
                <a:alpha val="40000"/>
              </a:prstClr>
            </a:outerShdw>
          </a:effectLst>
        </p:spPr>
        <p:txBody>
          <a:bodyPr vert="horz">
            <a:noAutofit/>
          </a:bodyPr>
          <a:lstStyle/>
          <a:p>
            <a:pPr marL="109728" marR="0" lvl="0" indent="0" algn="l" defTabSz="914400" rtl="0" eaLnBrk="1" fontAlgn="auto" latinLnBrk="0" hangingPunct="1">
              <a:lnSpc>
                <a:spcPct val="100000"/>
              </a:lnSpc>
              <a:spcBef>
                <a:spcPts val="600"/>
              </a:spcBef>
              <a:spcAft>
                <a:spcPts val="600"/>
              </a:spcAft>
              <a:buClr>
                <a:schemeClr val="accent1"/>
              </a:buClr>
              <a:buSzPct val="68000"/>
              <a:buFont typeface="Wingdings 3"/>
              <a:buNone/>
              <a:tabLst/>
              <a:defRPr/>
            </a:pPr>
            <a:endPar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endParaRPr>
          </a:p>
          <a:p>
            <a:pPr marL="109728" marR="0" lvl="0" indent="0" algn="l" defTabSz="914400" rtl="0" eaLnBrk="1" fontAlgn="auto" latinLnBrk="0" hangingPunct="1">
              <a:lnSpc>
                <a:spcPct val="100000"/>
              </a:lnSpc>
              <a:spcBef>
                <a:spcPts val="600"/>
              </a:spcBef>
              <a:spcAft>
                <a:spcPts val="600"/>
              </a:spcAft>
              <a:buClr>
                <a:schemeClr val="accent1"/>
              </a:buClr>
              <a:buSzPct val="68000"/>
              <a:buFont typeface="Wingdings 3"/>
              <a:buNone/>
              <a:tabLst/>
              <a:defRPr/>
            </a:pPr>
            <a: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t/>
            </a:r>
            <a:b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br>
            <a: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t/>
            </a:r>
            <a:b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br>
            <a:endParaRPr kumimoji="0" lang="en-GB" sz="1600" b="0" i="0" u="none" strike="noStrike" kern="1200" cap="none" spc="0" normalizeH="0" baseline="0" noProof="0" dirty="0">
              <a:ln>
                <a:noFill/>
              </a:ln>
              <a:solidFill>
                <a:schemeClr val="tx1"/>
              </a:solidFill>
              <a:effectLst/>
              <a:uLnTx/>
              <a:uFillTx/>
              <a:latin typeface="Calibri" pitchFamily="34" charset="0"/>
              <a:ea typeface="+mn-ea"/>
              <a:cs typeface="Calibri" pitchFamily="34" charset="0"/>
            </a:endParaRPr>
          </a:p>
        </p:txBody>
      </p:sp>
      <p:pic>
        <p:nvPicPr>
          <p:cNvPr id="9" name="Picture 8"/>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8172400" y="44624"/>
            <a:ext cx="936104" cy="899050"/>
          </a:xfrm>
          <a:prstGeom prst="rect">
            <a:avLst/>
          </a:prstGeom>
        </p:spPr>
      </p:pic>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13648" y="5937012"/>
            <a:ext cx="3203848"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latin typeface="Calibri" pitchFamily="34" charset="0"/>
              <a:cs typeface="Calibri" pitchFamily="34" charset="0"/>
            </a:endParaRPr>
          </a:p>
        </p:txBody>
      </p:sp>
      <p:sp>
        <p:nvSpPr>
          <p:cNvPr id="12" name="Freeform 11"/>
          <p:cNvSpPr>
            <a:spLocks/>
          </p:cNvSpPr>
          <p:nvPr/>
        </p:nvSpPr>
        <p:spPr bwMode="auto">
          <a:xfrm>
            <a:off x="1" y="5924550"/>
            <a:ext cx="2339752"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latin typeface="Calibri" pitchFamily="34" charset="0"/>
              <a:cs typeface="Calibri" pitchFamily="34" charset="0"/>
            </a:endParaRPr>
          </a:p>
        </p:txBody>
      </p:sp>
      <p:sp>
        <p:nvSpPr>
          <p:cNvPr id="14" name="Right Triangle 13"/>
          <p:cNvSpPr>
            <a:spLocks/>
          </p:cNvSpPr>
          <p:nvPr/>
        </p:nvSpPr>
        <p:spPr bwMode="auto">
          <a:xfrm>
            <a:off x="-6042" y="5949279"/>
            <a:ext cx="1913746" cy="922841"/>
          </a:xfrm>
          <a:prstGeom prst="rtTriangle">
            <a:avLst/>
          </a:prstGeom>
          <a:blipFill>
            <a:blip r:embed="rId4" cstate="print">
              <a:alphaModFix amt="50000"/>
              <a:extLst>
                <a:ext uri="{28A0092B-C50C-407E-A947-70E740481C1C}">
                  <a14:useLocalDpi xmlns:a14="http://schemas.microsoft.com/office/drawing/2010/main"/>
                </a:ext>
              </a:extLst>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latin typeface="Calibri" pitchFamily="34" charset="0"/>
              <a:cs typeface="Calibri" pitchFamily="34" charset="0"/>
            </a:endParaRPr>
          </a:p>
        </p:txBody>
      </p:sp>
      <p:cxnSp>
        <p:nvCxnSpPr>
          <p:cNvPr id="15" name="Straight Connector 14"/>
          <p:cNvCxnSpPr>
            <a:stCxn id="14" idx="0"/>
            <a:endCxn id="14" idx="4"/>
          </p:cNvCxnSpPr>
          <p:nvPr/>
        </p:nvCxnSpPr>
        <p:spPr>
          <a:xfrm rot="16200000" flipH="1">
            <a:off x="489410" y="5453826"/>
            <a:ext cx="922841" cy="1913746"/>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4"/>
            <a:ext cx="8229600" cy="857256"/>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dirty="0"/>
          </a:p>
        </p:txBody>
      </p:sp>
      <p:sp>
        <p:nvSpPr>
          <p:cNvPr id="30" name="Text Placeholder 29"/>
          <p:cNvSpPr>
            <a:spLocks noGrp="1"/>
          </p:cNvSpPr>
          <p:nvPr>
            <p:ph type="body" idx="1"/>
          </p:nvPr>
        </p:nvSpPr>
        <p:spPr>
          <a:xfrm>
            <a:off x="457200" y="1000108"/>
            <a:ext cx="8229600" cy="4929222"/>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lt1" tx1="dk1" bg2="lt2" tx2="dk2" accent1="accent1" accent2="accent2" accent3="accent3" accent4="accent4" accent5="accent5" accent6="accent6" hlink="hlink" folHlink="folHlink"/>
  <p:sldLayoutIdLst>
    <p:sldLayoutId id="2147483707" r:id="rId1"/>
    <p:sldLayoutId id="2147483711" r:id="rId2"/>
  </p:sldLayoutIdLst>
  <p:timing>
    <p:tnLst>
      <p:par>
        <p:cTn id="1" dur="indefinite" restart="never" nodeType="tmRoot"/>
      </p:par>
    </p:tnLst>
  </p:timing>
  <p:txStyles>
    <p:titleStyle>
      <a:lvl1pPr algn="l" rtl="0" eaLnBrk="1" latinLnBrk="0" hangingPunct="1">
        <a:spcBef>
          <a:spcPct val="0"/>
        </a:spcBef>
        <a:buNone/>
        <a:defRPr kumimoji="0" sz="4400" b="1" kern="1200">
          <a:solidFill>
            <a:schemeClr val="tx2"/>
          </a:solidFill>
          <a:effectLst>
            <a:outerShdw blurRad="31750" dist="25400" dir="5400000" algn="tl" rotWithShape="0">
              <a:srgbClr val="000000">
                <a:alpha val="25000"/>
              </a:srgbClr>
            </a:outerShdw>
          </a:effectLst>
          <a:latin typeface="Calibri" pitchFamily="34" charset="0"/>
          <a:ea typeface="+mj-ea"/>
          <a:cs typeface="Calibri" pitchFamily="34" charset="0"/>
        </a:defRPr>
      </a:lvl1pPr>
      <a:extLst/>
    </p:titleStyle>
    <p:bodyStyle>
      <a:lvl1pPr marL="365760" indent="-256032" algn="l" rtl="0" eaLnBrk="1" latinLnBrk="0" hangingPunct="1">
        <a:spcBef>
          <a:spcPts val="0"/>
        </a:spcBef>
        <a:spcAft>
          <a:spcPts val="600"/>
        </a:spcAft>
        <a:buClr>
          <a:schemeClr val="accent1"/>
        </a:buClr>
        <a:buSzPct val="68000"/>
        <a:buFont typeface="Wingdings 3"/>
        <a:buChar char=""/>
        <a:defRPr kumimoji="0" sz="2700" kern="1200">
          <a:solidFill>
            <a:schemeClr val="tx1"/>
          </a:solidFill>
          <a:latin typeface="Calibri" pitchFamily="34" charset="0"/>
          <a:ea typeface="+mn-ea"/>
          <a:cs typeface="Calibri" pitchFamily="34" charset="0"/>
        </a:defRPr>
      </a:lvl1pPr>
      <a:lvl2pPr marL="621792" indent="-228600" algn="l" rtl="0" eaLnBrk="1" latinLnBrk="0" hangingPunct="1">
        <a:spcBef>
          <a:spcPts val="0"/>
        </a:spcBef>
        <a:spcAft>
          <a:spcPts val="600"/>
        </a:spcAft>
        <a:buClr>
          <a:schemeClr val="accent1"/>
        </a:buClr>
        <a:buFont typeface="Verdana"/>
        <a:buChar char="◦"/>
        <a:defRPr kumimoji="0" sz="2300" kern="1200">
          <a:solidFill>
            <a:schemeClr val="tx1"/>
          </a:solidFill>
          <a:latin typeface="Calibri" pitchFamily="34" charset="0"/>
          <a:ea typeface="+mn-ea"/>
          <a:cs typeface="Calibri" pitchFamily="34" charset="0"/>
        </a:defRPr>
      </a:lvl2pPr>
      <a:lvl3pPr marL="859536" indent="-228600" algn="l" rtl="0" eaLnBrk="1" latinLnBrk="0" hangingPunct="1">
        <a:spcBef>
          <a:spcPts val="0"/>
        </a:spcBef>
        <a:spcAft>
          <a:spcPts val="600"/>
        </a:spcAft>
        <a:buClr>
          <a:schemeClr val="accent2"/>
        </a:buClr>
        <a:buSzPct val="100000"/>
        <a:buFont typeface="Wingdings 2"/>
        <a:buChar char=""/>
        <a:defRPr kumimoji="0" sz="2100" kern="1200">
          <a:solidFill>
            <a:schemeClr val="tx1"/>
          </a:solidFill>
          <a:latin typeface="Calibri" pitchFamily="34" charset="0"/>
          <a:ea typeface="+mn-ea"/>
          <a:cs typeface="Calibri" pitchFamily="34" charset="0"/>
        </a:defRPr>
      </a:lvl3pPr>
      <a:lvl4pPr marL="1143000" indent="-228600" algn="l" rtl="0" eaLnBrk="1" latinLnBrk="0" hangingPunct="1">
        <a:spcBef>
          <a:spcPts val="0"/>
        </a:spcBef>
        <a:spcAft>
          <a:spcPts val="600"/>
        </a:spcAft>
        <a:buClr>
          <a:schemeClr val="accent2"/>
        </a:buClr>
        <a:buFont typeface="Wingdings 2"/>
        <a:buChar char=""/>
        <a:defRPr kumimoji="0" sz="1900" kern="1200">
          <a:solidFill>
            <a:schemeClr val="tx1"/>
          </a:solidFill>
          <a:latin typeface="Calibri" pitchFamily="34" charset="0"/>
          <a:ea typeface="+mn-ea"/>
          <a:cs typeface="Calibri" pitchFamily="34" charset="0"/>
        </a:defRPr>
      </a:lvl4pPr>
      <a:lvl5pPr marL="1371600" indent="-228600" algn="l" rtl="0" eaLnBrk="1" latinLnBrk="0" hangingPunct="1">
        <a:spcBef>
          <a:spcPts val="0"/>
        </a:spcBef>
        <a:spcAft>
          <a:spcPts val="600"/>
        </a:spcAft>
        <a:buClr>
          <a:schemeClr val="accent2"/>
        </a:buClr>
        <a:buFont typeface="Wingdings 2"/>
        <a:buChar char=""/>
        <a:defRPr kumimoji="0" sz="1800" kern="1200">
          <a:solidFill>
            <a:schemeClr val="tx1"/>
          </a:solidFill>
          <a:latin typeface="Calibri" pitchFamily="34" charset="0"/>
          <a:ea typeface="+mn-ea"/>
          <a:cs typeface="Calibri" pitchFamily="34" charset="0"/>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4.jpeg"/></Relationships>
</file>

<file path=ppt/slides/_rels/slide1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0.xml"/><Relationship Id="rId1" Type="http://schemas.openxmlformats.org/officeDocument/2006/relationships/slideLayout" Target="../slideLayouts/slideLayout2.xml"/><Relationship Id="rId5" Type="http://schemas.openxmlformats.org/officeDocument/2006/relationships/image" Target="../media/image11.png"/><Relationship Id="rId4" Type="http://schemas.openxmlformats.org/officeDocument/2006/relationships/image" Target="../media/image10.png"/></Relationships>
</file>

<file path=ppt/slides/_rels/slide1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1.xml"/><Relationship Id="rId1" Type="http://schemas.openxmlformats.org/officeDocument/2006/relationships/slideLayout" Target="../slideLayouts/slideLayout2.xml"/><Relationship Id="rId5" Type="http://schemas.openxmlformats.org/officeDocument/2006/relationships/image" Target="../media/image11.png"/><Relationship Id="rId4" Type="http://schemas.openxmlformats.org/officeDocument/2006/relationships/image" Target="../media/image10.png"/></Relationships>
</file>

<file path=ppt/slides/_rels/slide12.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image" Target="../media/image15.jpeg"/><Relationship Id="rId5" Type="http://schemas.openxmlformats.org/officeDocument/2006/relationships/image" Target="../media/image14.jpeg"/><Relationship Id="rId4" Type="http://schemas.openxmlformats.org/officeDocument/2006/relationships/image" Target="../media/image13.gif"/></Relationships>
</file>

<file path=ppt/slides/_rels/slide13.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image" Target="../media/image15.jpeg"/><Relationship Id="rId5" Type="http://schemas.openxmlformats.org/officeDocument/2006/relationships/image" Target="../media/image14.jpeg"/><Relationship Id="rId4" Type="http://schemas.openxmlformats.org/officeDocument/2006/relationships/image" Target="../media/image13.gif"/></Relationships>
</file>

<file path=ppt/slides/_rels/slide14.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14.xml"/><Relationship Id="rId1" Type="http://schemas.openxmlformats.org/officeDocument/2006/relationships/slideLayout" Target="../slideLayouts/slideLayout2.xml"/><Relationship Id="rId5" Type="http://schemas.openxmlformats.org/officeDocument/2006/relationships/image" Target="../media/image18.jpeg"/><Relationship Id="rId4" Type="http://schemas.openxmlformats.org/officeDocument/2006/relationships/image" Target="../media/image17.jpeg"/></Relationships>
</file>

<file path=ppt/slides/_rels/slide15.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15.xml"/><Relationship Id="rId1" Type="http://schemas.openxmlformats.org/officeDocument/2006/relationships/slideLayout" Target="../slideLayouts/slideLayout2.xml"/><Relationship Id="rId5" Type="http://schemas.openxmlformats.org/officeDocument/2006/relationships/image" Target="../media/image21.jpeg"/><Relationship Id="rId4" Type="http://schemas.openxmlformats.org/officeDocument/2006/relationships/image" Target="../media/image20.jpeg"/></Relationships>
</file>

<file path=ppt/slides/_rels/slide16.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16.xml"/><Relationship Id="rId1" Type="http://schemas.openxmlformats.org/officeDocument/2006/relationships/slideLayout" Target="../slideLayouts/slideLayout2.xml"/><Relationship Id="rId5" Type="http://schemas.openxmlformats.org/officeDocument/2006/relationships/image" Target="../media/image21.jpeg"/><Relationship Id="rId4" Type="http://schemas.openxmlformats.org/officeDocument/2006/relationships/image" Target="../media/image20.jpe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hyperlink" Target="Resources/Chapter%2002/21%20-%20Exam%20Questions.docx" TargetMode="External"/><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hyperlink" Target="Resources/Chapter%2002/21%20-%20Exam%20Questions.docx" TargetMode="External"/><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hyperlink" Target="Resources/Chapter%2002/21%20-%20Exam%20Questions.docx" TargetMode="External"/><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jpeg"/></Relationships>
</file>

<file path=ppt/slides/_rels/slide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9.xml"/><Relationship Id="rId1" Type="http://schemas.openxmlformats.org/officeDocument/2006/relationships/slideLayout" Target="../slideLayouts/slideLayout2.xml"/><Relationship Id="rId5" Type="http://schemas.openxmlformats.org/officeDocument/2006/relationships/image" Target="../media/image11.png"/><Relationship Id="rId4" Type="http://schemas.openxmlformats.org/officeDocument/2006/relationships/image" Target="../media/image10.png"/></Relationships>
</file>

<file path=ppt/slides/slide1.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07504" y="5229200"/>
            <a:ext cx="8928992" cy="771076"/>
          </a:xfrm>
        </p:spPr>
        <p:txBody>
          <a:bodyPr rtlCol="0">
            <a:no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spcAft>
                <a:spcPts val="400"/>
              </a:spcAft>
            </a:pPr>
            <a:r>
              <a:rPr lang="en-GB" sz="5400"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2 – </a:t>
            </a:r>
            <a:r>
              <a:rPr lang="en-IE" sz="5400"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Managing the Business</a:t>
            </a:r>
          </a:p>
          <a:p>
            <a:pPr>
              <a:spcAft>
                <a:spcPts val="400"/>
              </a:spcAft>
            </a:pPr>
            <a:r>
              <a:rPr lang="en-US" sz="4400"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Chapter 21 - Reducing Labour Costs</a:t>
            </a:r>
            <a:endParaRPr lang="en-GB" sz="4400"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
        <p:nvSpPr>
          <p:cNvPr id="10" name="Rectangle 9"/>
          <p:cNvSpPr/>
          <p:nvPr/>
        </p:nvSpPr>
        <p:spPr>
          <a:xfrm>
            <a:off x="179512" y="141600"/>
            <a:ext cx="8841953" cy="1708438"/>
          </a:xfrm>
          <a:prstGeom prst="rect">
            <a:avLst/>
          </a:prstGeom>
        </p:spPr>
        <p:style>
          <a:lnRef idx="2">
            <a:schemeClr val="accent5"/>
          </a:lnRef>
          <a:fillRef idx="1">
            <a:schemeClr val="lt1"/>
          </a:fillRef>
          <a:effectRef idx="0">
            <a:schemeClr val="accent5"/>
          </a:effectRef>
          <a:fontRef idx="minor">
            <a:schemeClr val="dk1"/>
          </a:fontRef>
        </p:style>
        <p:txBody>
          <a:bodyPr rtlCol="0" anchor="ctr"/>
          <a:lstStyle/>
          <a:p>
            <a:pPr algn="ctr"/>
            <a:endParaRPr lang="en-GB"/>
          </a:p>
        </p:txBody>
      </p:sp>
      <p:sp>
        <p:nvSpPr>
          <p:cNvPr id="11" name="TextBox 10"/>
          <p:cNvSpPr txBox="1"/>
          <p:nvPr/>
        </p:nvSpPr>
        <p:spPr>
          <a:xfrm>
            <a:off x="2267744" y="188640"/>
            <a:ext cx="6696744" cy="1631216"/>
          </a:xfrm>
          <a:prstGeom prst="rect">
            <a:avLst/>
          </a:prstGeom>
          <a:noFill/>
        </p:spPr>
        <p:txBody>
          <a:bodyPr wrap="square" rtlCol="0">
            <a:spAutoFit/>
          </a:bodyPr>
          <a:lstStyle/>
          <a:p>
            <a:pPr algn="r"/>
            <a:r>
              <a:rPr lang="en-GB" sz="3200" b="1" dirty="0" smtClean="0">
                <a:solidFill>
                  <a:schemeClr val="tx1">
                    <a:lumMod val="50000"/>
                    <a:lumOff val="50000"/>
                  </a:schemeClr>
                </a:solidFill>
              </a:rPr>
              <a:t>AS Business </a:t>
            </a:r>
            <a:r>
              <a:rPr lang="en-GB" sz="3200" b="1" dirty="0" err="1" smtClean="0">
                <a:solidFill>
                  <a:schemeClr val="tx1">
                    <a:lumMod val="50000"/>
                    <a:lumOff val="50000"/>
                  </a:schemeClr>
                </a:solidFill>
              </a:rPr>
              <a:t>EdExcel</a:t>
            </a:r>
            <a:endParaRPr lang="en-GB" sz="3200" b="1" dirty="0" smtClean="0">
              <a:solidFill>
                <a:schemeClr val="tx1">
                  <a:lumMod val="50000"/>
                  <a:lumOff val="50000"/>
                </a:schemeClr>
              </a:solidFill>
            </a:endParaRPr>
          </a:p>
          <a:p>
            <a:pPr algn="r"/>
            <a:r>
              <a:rPr lang="en-GB" sz="3200" b="1" dirty="0" smtClean="0">
                <a:solidFill>
                  <a:schemeClr val="tx1">
                    <a:lumMod val="50000"/>
                    <a:lumOff val="50000"/>
                  </a:schemeClr>
                </a:solidFill>
              </a:rPr>
              <a:t>2018-20</a:t>
            </a:r>
            <a:endParaRPr lang="en-GB" sz="3600" b="1" dirty="0" smtClean="0">
              <a:solidFill>
                <a:schemeClr val="tx1">
                  <a:lumMod val="50000"/>
                  <a:lumOff val="50000"/>
                </a:schemeClr>
              </a:solidFill>
            </a:endParaRPr>
          </a:p>
          <a:p>
            <a:pPr algn="r"/>
            <a:r>
              <a:rPr lang="en-GB" sz="3600" b="1" dirty="0" smtClean="0">
                <a:solidFill>
                  <a:schemeClr val="tx1">
                    <a:lumMod val="50000"/>
                    <a:lumOff val="50000"/>
                  </a:schemeClr>
                </a:solidFill>
              </a:rPr>
              <a:t>Year 12</a:t>
            </a:r>
            <a:endParaRPr lang="en-GB" sz="3600" b="1" dirty="0">
              <a:solidFill>
                <a:schemeClr val="tx1">
                  <a:lumMod val="50000"/>
                  <a:lumOff val="50000"/>
                </a:schemeClr>
              </a:solidFill>
            </a:endParaRPr>
          </a:p>
        </p:txBody>
      </p:sp>
      <p:pic>
        <p:nvPicPr>
          <p:cNvPr id="12" name="Picture 2" descr="https://clbusiness.files.wordpress.com/2013/03/cropped-lightbulb_business1.jp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3851920" y="1921358"/>
            <a:ext cx="5160301" cy="3250989"/>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1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51520" y="188641"/>
            <a:ext cx="1698446" cy="1631216"/>
          </a:xfrm>
          <a:prstGeom prst="rect">
            <a:avLst/>
          </a:prstGeom>
        </p:spPr>
      </p:pic>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1520" y="1096426"/>
            <a:ext cx="6048672" cy="5324535"/>
          </a:xfrm>
          <a:prstGeom prst="rect">
            <a:avLst/>
          </a:prstGeom>
        </p:spPr>
        <p:txBody>
          <a:bodyPr wrap="square">
            <a:spAutoFit/>
          </a:bodyPr>
          <a:lstStyle/>
          <a:p>
            <a:pPr marL="360363" indent="-360363">
              <a:buClr>
                <a:schemeClr val="accent6">
                  <a:lumMod val="50000"/>
                </a:schemeClr>
              </a:buClr>
              <a:buFont typeface="Wingdings 3" panose="05040102010807070707" pitchFamily="18" charset="2"/>
              <a:buChar char=""/>
            </a:pPr>
            <a:r>
              <a:rPr lang="en-US" sz="2000" dirty="0"/>
              <a:t>Making employees redundant is usually the last thing a firm or organisation considers. It can be costly in the short-run; it involves losing skilled workers and it can be politically sensitive. NCTN found a different way, by teleworking and hiring meeting rooms when they really needed to meet. This immediately removed the high cost of office space in London. This is one example of the way in which flexible working can cut costs.</a:t>
            </a:r>
          </a:p>
          <a:p>
            <a:pPr marL="360363" indent="-360363">
              <a:buClr>
                <a:schemeClr val="accent6">
                  <a:lumMod val="50000"/>
                </a:schemeClr>
              </a:buClr>
              <a:buFont typeface="Wingdings 3" panose="05040102010807070707" pitchFamily="18" charset="2"/>
              <a:buChar char=""/>
            </a:pPr>
            <a:r>
              <a:rPr lang="en-US" sz="2000" dirty="0"/>
              <a:t>Flexibility can be increased when employees work from home. Developments in computer technology make it less important for some workers to be at a central location. The ease of communication, through emails, social networking sites and video conference meetings such as skype, enables communication with people on the other side of the world. </a:t>
            </a:r>
          </a:p>
        </p:txBody>
      </p:sp>
      <p:sp>
        <p:nvSpPr>
          <p:cNvPr id="6" name="Title 1"/>
          <p:cNvSpPr>
            <a:spLocks noGrp="1"/>
          </p:cNvSpPr>
          <p:nvPr>
            <p:ph type="title"/>
          </p:nvPr>
        </p:nvSpPr>
        <p:spPr>
          <a:xfrm>
            <a:off x="35496" y="72008"/>
            <a:ext cx="7704856" cy="548680"/>
          </a:xfrm>
        </p:spPr>
        <p:txBody>
          <a:bodyPr>
            <a:noAutofit/>
          </a:bodyPr>
          <a:lstStyle/>
          <a:p>
            <a:r>
              <a:rPr lang="en-GB" sz="3600" dirty="0" smtClean="0"/>
              <a:t>21.1 </a:t>
            </a:r>
            <a:r>
              <a:rPr lang="en-GB" sz="3600" dirty="0"/>
              <a:t>– </a:t>
            </a:r>
            <a:r>
              <a:rPr lang="en-GB" sz="3600" dirty="0" smtClean="0"/>
              <a:t>Flexible Working – Cutting Costs</a:t>
            </a:r>
            <a:endParaRPr lang="en-GB" sz="3200" dirty="0"/>
          </a:p>
        </p:txBody>
      </p:sp>
      <p:sp>
        <p:nvSpPr>
          <p:cNvPr id="5" name="Round Same Side Corner Rectangle 4">
            <a:hlinkClick r:id="" action="ppaction://noaction"/>
          </p:cNvPr>
          <p:cNvSpPr/>
          <p:nvPr/>
        </p:nvSpPr>
        <p:spPr>
          <a:xfrm>
            <a:off x="6948264" y="620688"/>
            <a:ext cx="792088" cy="360000"/>
          </a:xfrm>
          <a:prstGeom prst="round2SameRect">
            <a:avLst/>
          </a:prstGeom>
          <a:gradFill>
            <a:gsLst>
              <a:gs pos="0">
                <a:srgbClr val="002060"/>
              </a:gs>
              <a:gs pos="50000">
                <a:schemeClr val="tx2">
                  <a:lumMod val="60000"/>
                  <a:lumOff val="40000"/>
                </a:schemeClr>
              </a:gs>
              <a:gs pos="70000">
                <a:schemeClr val="tx2">
                  <a:lumMod val="40000"/>
                  <a:lumOff val="60000"/>
                </a:schemeClr>
              </a:gs>
              <a:gs pos="100000">
                <a:schemeClr val="tx2">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100" b="1" dirty="0" smtClean="0">
                <a:latin typeface="Arial" panose="020B0604020202020204" pitchFamily="34" charset="0"/>
                <a:cs typeface="Arial" panose="020B0604020202020204" pitchFamily="34" charset="0"/>
              </a:rPr>
              <a:t>Page 110</a:t>
            </a:r>
            <a:endParaRPr lang="en-GB" sz="1100" b="1" dirty="0">
              <a:latin typeface="Arial" panose="020B0604020202020204" pitchFamily="34" charset="0"/>
              <a:cs typeface="Arial" panose="020B0604020202020204" pitchFamily="34" charset="0"/>
            </a:endParaRPr>
          </a:p>
        </p:txBody>
      </p:sp>
      <p:pic>
        <p:nvPicPr>
          <p:cNvPr id="191490" name="Picture 2" descr="Image result for flexible employment statistics"/>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300192" y="1124744"/>
            <a:ext cx="2542853" cy="1419433"/>
          </a:xfrm>
          <a:prstGeom prst="rect">
            <a:avLst/>
          </a:prstGeom>
          <a:noFill/>
          <a:extLst>
            <a:ext uri="{909E8E84-426E-40DD-AFC4-6F175D3DCCD1}">
              <a14:hiddenFill xmlns:a14="http://schemas.microsoft.com/office/drawing/2010/main">
                <a:solidFill>
                  <a:srgbClr val="FFFFFF"/>
                </a:solidFill>
              </a14:hiddenFill>
            </a:ext>
          </a:extLst>
        </p:spPr>
      </p:pic>
      <p:pic>
        <p:nvPicPr>
          <p:cNvPr id="191492" name="Picture 4" descr="Image result for flexible employment statistics"/>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300191" y="2688233"/>
            <a:ext cx="2542853" cy="1744397"/>
          </a:xfrm>
          <a:prstGeom prst="rect">
            <a:avLst/>
          </a:prstGeom>
          <a:noFill/>
          <a:extLst>
            <a:ext uri="{909E8E84-426E-40DD-AFC4-6F175D3DCCD1}">
              <a14:hiddenFill xmlns:a14="http://schemas.microsoft.com/office/drawing/2010/main">
                <a:solidFill>
                  <a:srgbClr val="FFFFFF"/>
                </a:solidFill>
              </a14:hiddenFill>
            </a:ext>
          </a:extLst>
        </p:spPr>
      </p:pic>
      <p:pic>
        <p:nvPicPr>
          <p:cNvPr id="191494" name="Picture 6" descr="Image result for flexible employment statistics"/>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4215" t="2794" r="2478" b="5023"/>
          <a:stretch/>
        </p:blipFill>
        <p:spPr bwMode="auto">
          <a:xfrm>
            <a:off x="6300191" y="4641629"/>
            <a:ext cx="2542853" cy="194059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32207357"/>
      </p:ext>
    </p:extLst>
  </p:cSld>
  <p:clrMapOvr>
    <a:masterClrMapping/>
  </p:clrMapOvr>
  <p:transition advClick="0"/>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1520" y="1052736"/>
            <a:ext cx="6048672" cy="5940088"/>
          </a:xfrm>
          <a:prstGeom prst="rect">
            <a:avLst/>
          </a:prstGeom>
        </p:spPr>
        <p:txBody>
          <a:bodyPr wrap="square">
            <a:spAutoFit/>
          </a:bodyPr>
          <a:lstStyle/>
          <a:p>
            <a:pPr marL="360363" indent="-360363">
              <a:buClr>
                <a:schemeClr val="accent6">
                  <a:lumMod val="50000"/>
                </a:schemeClr>
              </a:buClr>
              <a:buFont typeface="Wingdings 3" panose="05040102010807070707" pitchFamily="18" charset="2"/>
              <a:buChar char=""/>
            </a:pPr>
            <a:r>
              <a:rPr lang="en-US" sz="1930" dirty="0" smtClean="0"/>
              <a:t>Some </a:t>
            </a:r>
            <a:r>
              <a:rPr lang="en-US" sz="1930" dirty="0"/>
              <a:t>of the money spent on travel will be saved and the business doesn't have to provide permanent work stations for all employees.</a:t>
            </a:r>
          </a:p>
          <a:p>
            <a:pPr marL="360363" indent="-360363">
              <a:buClr>
                <a:schemeClr val="accent6">
                  <a:lumMod val="50000"/>
                </a:schemeClr>
              </a:buClr>
              <a:buFont typeface="Wingdings 3" panose="05040102010807070707" pitchFamily="18" charset="2"/>
              <a:buChar char=""/>
            </a:pPr>
            <a:r>
              <a:rPr lang="en-US" sz="1930" dirty="0"/>
              <a:t>There are several good ways to use a flexible workforce:</a:t>
            </a:r>
          </a:p>
          <a:p>
            <a:pPr marL="711200" indent="-360363">
              <a:buClr>
                <a:schemeClr val="accent6">
                  <a:lumMod val="50000"/>
                </a:schemeClr>
              </a:buClr>
              <a:buFont typeface="Arial" panose="020B0604020202020204" pitchFamily="34" charset="0"/>
              <a:buChar char="•"/>
            </a:pPr>
            <a:r>
              <a:rPr lang="en-US" sz="1930" dirty="0" smtClean="0"/>
              <a:t>by </a:t>
            </a:r>
            <a:r>
              <a:rPr lang="en-US" sz="1930" dirty="0"/>
              <a:t>having split shifts - this works well for bars, takeaways and restaurants</a:t>
            </a:r>
          </a:p>
          <a:p>
            <a:pPr marL="711200" indent="-360363">
              <a:buClr>
                <a:schemeClr val="accent6">
                  <a:lumMod val="50000"/>
                </a:schemeClr>
              </a:buClr>
              <a:buFont typeface="Arial" panose="020B0604020202020204" pitchFamily="34" charset="0"/>
              <a:buChar char="•"/>
            </a:pPr>
            <a:r>
              <a:rPr lang="en-US" sz="1930" dirty="0" smtClean="0"/>
              <a:t>by </a:t>
            </a:r>
            <a:r>
              <a:rPr lang="en-US" sz="1930" dirty="0"/>
              <a:t>bringing people in at short notice and paying them the same rate as everyone else. This is particularly useful for supermarkets</a:t>
            </a:r>
          </a:p>
          <a:p>
            <a:pPr marL="711200" indent="-360363">
              <a:buClr>
                <a:schemeClr val="accent6">
                  <a:lumMod val="50000"/>
                </a:schemeClr>
              </a:buClr>
              <a:buFont typeface="Arial" panose="020B0604020202020204" pitchFamily="34" charset="0"/>
              <a:buChar char="•"/>
            </a:pPr>
            <a:r>
              <a:rPr lang="en-US" sz="1930" dirty="0" smtClean="0"/>
              <a:t>by </a:t>
            </a:r>
            <a:r>
              <a:rPr lang="en-US" sz="1930" dirty="0"/>
              <a:t>offering their workers short-term contracts. This helps to cut costs as they will have fewer statutory rights. </a:t>
            </a:r>
            <a:endParaRPr lang="en-US" sz="1930" dirty="0" smtClean="0"/>
          </a:p>
          <a:p>
            <a:pPr marL="360363" indent="-360363">
              <a:buClr>
                <a:schemeClr val="accent6">
                  <a:lumMod val="50000"/>
                </a:schemeClr>
              </a:buClr>
              <a:buFont typeface="Wingdings 3" panose="05040102010807070707" pitchFamily="18" charset="2"/>
              <a:buChar char=""/>
            </a:pPr>
            <a:r>
              <a:rPr lang="en-US" sz="1930" dirty="0" smtClean="0"/>
              <a:t>I.e., </a:t>
            </a:r>
            <a:r>
              <a:rPr lang="en-US" sz="1930" dirty="0"/>
              <a:t>a person on a contract for less than a year does not have any pension rights. Once the contract ends, the business has no need to re-employ that person. Often a contract is for only 3 month's duration and the cost implication for the firm ends at the end of that time.</a:t>
            </a:r>
          </a:p>
        </p:txBody>
      </p:sp>
      <p:sp>
        <p:nvSpPr>
          <p:cNvPr id="6" name="Title 1"/>
          <p:cNvSpPr>
            <a:spLocks noGrp="1"/>
          </p:cNvSpPr>
          <p:nvPr>
            <p:ph type="title"/>
          </p:nvPr>
        </p:nvSpPr>
        <p:spPr>
          <a:xfrm>
            <a:off x="35496" y="72008"/>
            <a:ext cx="7704856" cy="548680"/>
          </a:xfrm>
        </p:spPr>
        <p:txBody>
          <a:bodyPr>
            <a:noAutofit/>
          </a:bodyPr>
          <a:lstStyle/>
          <a:p>
            <a:r>
              <a:rPr lang="en-GB" sz="3600" dirty="0" smtClean="0"/>
              <a:t>21.1 </a:t>
            </a:r>
            <a:r>
              <a:rPr lang="en-GB" sz="3600" dirty="0"/>
              <a:t>– </a:t>
            </a:r>
            <a:r>
              <a:rPr lang="en-GB" sz="3600" dirty="0" smtClean="0"/>
              <a:t>Flexible Working – Cutting Costs</a:t>
            </a:r>
            <a:endParaRPr lang="en-GB" sz="3200" dirty="0"/>
          </a:p>
        </p:txBody>
      </p:sp>
      <p:sp>
        <p:nvSpPr>
          <p:cNvPr id="5" name="Round Same Side Corner Rectangle 4">
            <a:hlinkClick r:id="" action="ppaction://noaction"/>
          </p:cNvPr>
          <p:cNvSpPr/>
          <p:nvPr/>
        </p:nvSpPr>
        <p:spPr>
          <a:xfrm>
            <a:off x="6948264" y="620688"/>
            <a:ext cx="792088" cy="360000"/>
          </a:xfrm>
          <a:prstGeom prst="round2SameRect">
            <a:avLst/>
          </a:prstGeom>
          <a:gradFill>
            <a:gsLst>
              <a:gs pos="0">
                <a:srgbClr val="002060"/>
              </a:gs>
              <a:gs pos="50000">
                <a:schemeClr val="tx2">
                  <a:lumMod val="60000"/>
                  <a:lumOff val="40000"/>
                </a:schemeClr>
              </a:gs>
              <a:gs pos="70000">
                <a:schemeClr val="tx2">
                  <a:lumMod val="40000"/>
                  <a:lumOff val="60000"/>
                </a:schemeClr>
              </a:gs>
              <a:gs pos="100000">
                <a:schemeClr val="tx2">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100" b="1" dirty="0" smtClean="0">
                <a:latin typeface="Arial" panose="020B0604020202020204" pitchFamily="34" charset="0"/>
                <a:cs typeface="Arial" panose="020B0604020202020204" pitchFamily="34" charset="0"/>
              </a:rPr>
              <a:t>Page 110</a:t>
            </a:r>
            <a:endParaRPr lang="en-GB" sz="1100" b="1" dirty="0">
              <a:latin typeface="Arial" panose="020B0604020202020204" pitchFamily="34" charset="0"/>
              <a:cs typeface="Arial" panose="020B0604020202020204" pitchFamily="34" charset="0"/>
            </a:endParaRPr>
          </a:p>
        </p:txBody>
      </p:sp>
      <p:pic>
        <p:nvPicPr>
          <p:cNvPr id="191490" name="Picture 2" descr="Image result for flexible employment statistics"/>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300192" y="1124744"/>
            <a:ext cx="2542853" cy="1419433"/>
          </a:xfrm>
          <a:prstGeom prst="rect">
            <a:avLst/>
          </a:prstGeom>
          <a:noFill/>
          <a:extLst>
            <a:ext uri="{909E8E84-426E-40DD-AFC4-6F175D3DCCD1}">
              <a14:hiddenFill xmlns:a14="http://schemas.microsoft.com/office/drawing/2010/main">
                <a:solidFill>
                  <a:srgbClr val="FFFFFF"/>
                </a:solidFill>
              </a14:hiddenFill>
            </a:ext>
          </a:extLst>
        </p:spPr>
      </p:pic>
      <p:pic>
        <p:nvPicPr>
          <p:cNvPr id="191492" name="Picture 4" descr="Image result for flexible employment statistics"/>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300191" y="2688233"/>
            <a:ext cx="2542853" cy="1744397"/>
          </a:xfrm>
          <a:prstGeom prst="rect">
            <a:avLst/>
          </a:prstGeom>
          <a:noFill/>
          <a:extLst>
            <a:ext uri="{909E8E84-426E-40DD-AFC4-6F175D3DCCD1}">
              <a14:hiddenFill xmlns:a14="http://schemas.microsoft.com/office/drawing/2010/main">
                <a:solidFill>
                  <a:srgbClr val="FFFFFF"/>
                </a:solidFill>
              </a14:hiddenFill>
            </a:ext>
          </a:extLst>
        </p:spPr>
      </p:pic>
      <p:pic>
        <p:nvPicPr>
          <p:cNvPr id="191494" name="Picture 6" descr="Image result for flexible employment statistics"/>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4215" t="2794" r="2478" b="5023"/>
          <a:stretch/>
        </p:blipFill>
        <p:spPr bwMode="auto">
          <a:xfrm>
            <a:off x="6300191" y="4641629"/>
            <a:ext cx="2542853" cy="194059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8617094"/>
      </p:ext>
    </p:extLst>
  </p:cSld>
  <p:clrMapOvr>
    <a:masterClrMapping/>
  </p:clrMapOvr>
  <p:transition advClick="0"/>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1520" y="1052736"/>
            <a:ext cx="6480720" cy="5586145"/>
          </a:xfrm>
          <a:prstGeom prst="rect">
            <a:avLst/>
          </a:prstGeom>
        </p:spPr>
        <p:txBody>
          <a:bodyPr wrap="square">
            <a:spAutoFit/>
          </a:bodyPr>
          <a:lstStyle/>
          <a:p>
            <a:pPr marL="360363" indent="-360363">
              <a:buClr>
                <a:schemeClr val="accent6">
                  <a:lumMod val="50000"/>
                </a:schemeClr>
              </a:buClr>
              <a:buFont typeface="Wingdings 3" panose="05040102010807070707" pitchFamily="18" charset="2"/>
              <a:buChar char=""/>
            </a:pPr>
            <a:r>
              <a:rPr lang="en-US" sz="2100" dirty="0"/>
              <a:t>Many firms will stipulate the number of hours an employee has to work but not the timing of those hours or even the number of days they have to be at work. This gives employees some flexibility when they need to make appointments or to make child care arrangements. </a:t>
            </a:r>
            <a:endParaRPr lang="en-US" sz="2100" dirty="0" smtClean="0"/>
          </a:p>
          <a:p>
            <a:pPr marL="360363" indent="-360363">
              <a:buClr>
                <a:schemeClr val="accent6">
                  <a:lumMod val="50000"/>
                </a:schemeClr>
              </a:buClr>
              <a:buFont typeface="Wingdings 3" panose="05040102010807070707" pitchFamily="18" charset="2"/>
              <a:buChar char=""/>
            </a:pPr>
            <a:r>
              <a:rPr lang="en-US" sz="2100" dirty="0" smtClean="0"/>
              <a:t>However </a:t>
            </a:r>
            <a:r>
              <a:rPr lang="en-US" sz="2100" dirty="0"/>
              <a:t>this system can also work against the employee. If the employer requires their presence when the business has a lot of work, this may be at a time that does not suit the employee.</a:t>
            </a:r>
          </a:p>
          <a:p>
            <a:pPr marL="360363" indent="-360363">
              <a:buClr>
                <a:schemeClr val="accent6">
                  <a:lumMod val="50000"/>
                </a:schemeClr>
              </a:buClr>
              <a:buFont typeface="Wingdings 3" panose="05040102010807070707" pitchFamily="18" charset="2"/>
              <a:buChar char=""/>
            </a:pPr>
            <a:r>
              <a:rPr lang="en-US" sz="2100" dirty="0"/>
              <a:t>For the business, flexible working can have many cost advantages:</a:t>
            </a:r>
          </a:p>
          <a:p>
            <a:pPr marL="720725" indent="-360363">
              <a:buClr>
                <a:schemeClr val="accent6">
                  <a:lumMod val="50000"/>
                </a:schemeClr>
              </a:buClr>
              <a:buFont typeface="Arial" panose="020B0604020202020204" pitchFamily="34" charset="0"/>
              <a:buChar char="•"/>
            </a:pPr>
            <a:r>
              <a:rPr lang="en-US" sz="2100" dirty="0" smtClean="0"/>
              <a:t>it </a:t>
            </a:r>
            <a:r>
              <a:rPr lang="en-US" sz="2100" dirty="0"/>
              <a:t>may be able to employ first rate staff who would not otherwise be available</a:t>
            </a:r>
          </a:p>
          <a:p>
            <a:pPr marL="720725" indent="-360363">
              <a:buClr>
                <a:schemeClr val="accent6">
                  <a:lumMod val="50000"/>
                </a:schemeClr>
              </a:buClr>
              <a:buFont typeface="Arial" panose="020B0604020202020204" pitchFamily="34" charset="0"/>
              <a:buChar char="•"/>
            </a:pPr>
            <a:r>
              <a:rPr lang="en-US" sz="2100" dirty="0" smtClean="0"/>
              <a:t>having </a:t>
            </a:r>
            <a:r>
              <a:rPr lang="en-US" sz="2100" dirty="0"/>
              <a:t>a contented workforce increases productivity and enables the business to cut its unit </a:t>
            </a:r>
            <a:r>
              <a:rPr lang="en-US" sz="2100" dirty="0" smtClean="0"/>
              <a:t>costs</a:t>
            </a:r>
            <a:endParaRPr lang="en-US" sz="2100" dirty="0"/>
          </a:p>
        </p:txBody>
      </p:sp>
      <p:sp>
        <p:nvSpPr>
          <p:cNvPr id="6" name="Title 1"/>
          <p:cNvSpPr>
            <a:spLocks noGrp="1"/>
          </p:cNvSpPr>
          <p:nvPr>
            <p:ph type="title"/>
          </p:nvPr>
        </p:nvSpPr>
        <p:spPr>
          <a:xfrm>
            <a:off x="35496" y="72008"/>
            <a:ext cx="7704856" cy="548680"/>
          </a:xfrm>
        </p:spPr>
        <p:txBody>
          <a:bodyPr>
            <a:noAutofit/>
          </a:bodyPr>
          <a:lstStyle/>
          <a:p>
            <a:r>
              <a:rPr lang="en-GB" sz="3600" dirty="0" smtClean="0"/>
              <a:t>21.2 </a:t>
            </a:r>
            <a:r>
              <a:rPr lang="en-GB" sz="3600" dirty="0"/>
              <a:t>– </a:t>
            </a:r>
            <a:r>
              <a:rPr lang="en-GB" sz="3600" dirty="0" smtClean="0"/>
              <a:t>Contracts and Flexibility</a:t>
            </a:r>
            <a:endParaRPr lang="en-GB" sz="3200" dirty="0"/>
          </a:p>
        </p:txBody>
      </p:sp>
      <p:sp>
        <p:nvSpPr>
          <p:cNvPr id="5" name="Round Same Side Corner Rectangle 4">
            <a:hlinkClick r:id="" action="ppaction://noaction"/>
          </p:cNvPr>
          <p:cNvSpPr/>
          <p:nvPr/>
        </p:nvSpPr>
        <p:spPr>
          <a:xfrm>
            <a:off x="6948264" y="620688"/>
            <a:ext cx="792088" cy="360000"/>
          </a:xfrm>
          <a:prstGeom prst="round2SameRect">
            <a:avLst/>
          </a:prstGeom>
          <a:gradFill>
            <a:gsLst>
              <a:gs pos="0">
                <a:srgbClr val="002060"/>
              </a:gs>
              <a:gs pos="50000">
                <a:schemeClr val="tx2">
                  <a:lumMod val="60000"/>
                  <a:lumOff val="40000"/>
                </a:schemeClr>
              </a:gs>
              <a:gs pos="70000">
                <a:schemeClr val="tx2">
                  <a:lumMod val="40000"/>
                  <a:lumOff val="60000"/>
                </a:schemeClr>
              </a:gs>
              <a:gs pos="100000">
                <a:schemeClr val="tx2">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100" b="1" dirty="0" smtClean="0">
                <a:latin typeface="Arial" panose="020B0604020202020204" pitchFamily="34" charset="0"/>
                <a:cs typeface="Arial" panose="020B0604020202020204" pitchFamily="34" charset="0"/>
              </a:rPr>
              <a:t>Page 111</a:t>
            </a:r>
            <a:endParaRPr lang="en-GB" sz="1100" b="1" dirty="0">
              <a:latin typeface="Arial" panose="020B0604020202020204" pitchFamily="34" charset="0"/>
              <a:cs typeface="Arial" panose="020B0604020202020204" pitchFamily="34" charset="0"/>
            </a:endParaRPr>
          </a:p>
        </p:txBody>
      </p:sp>
      <p:pic>
        <p:nvPicPr>
          <p:cNvPr id="8" name="Picture 2" descr="Image result for flexible contracts of employment"/>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732242" y="1052736"/>
            <a:ext cx="2127174" cy="1196535"/>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4" descr="Image result for flexible contracts of employment"/>
          <p:cNvPicPr>
            <a:picLocks noChangeAspect="1" noChangeArrowheads="1"/>
          </p:cNvPicPr>
          <p:nvPr/>
        </p:nvPicPr>
        <p:blipFill rotWithShape="1">
          <a:blip r:embed="rId4">
            <a:extLst>
              <a:ext uri="{28A0092B-C50C-407E-A947-70E740481C1C}">
                <a14:useLocalDpi xmlns:a14="http://schemas.microsoft.com/office/drawing/2010/main" val="0"/>
              </a:ext>
            </a:extLst>
          </a:blip>
          <a:srcRect l="2543" t="3312" r="2003" b="6845"/>
          <a:stretch/>
        </p:blipFill>
        <p:spPr bwMode="auto">
          <a:xfrm>
            <a:off x="6732840" y="2390288"/>
            <a:ext cx="2144868" cy="1758792"/>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6" descr="Image result for flexible contracts of employment"/>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732240" y="4263694"/>
            <a:ext cx="2127176" cy="1397554"/>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8" descr="Image result for flexible contracts of employment"/>
          <p:cNvPicPr>
            <a:picLocks noChangeAspect="1" noChangeArrowheads="1"/>
          </p:cNvPicPr>
          <p:nvPr/>
        </p:nvPicPr>
        <p:blipFill rotWithShape="1">
          <a:blip r:embed="rId6" cstate="print">
            <a:extLst>
              <a:ext uri="{28A0092B-C50C-407E-A947-70E740481C1C}">
                <a14:useLocalDpi xmlns:a14="http://schemas.microsoft.com/office/drawing/2010/main" val="0"/>
              </a:ext>
            </a:extLst>
          </a:blip>
          <a:srcRect l="1023" t="3022" r="3865" b="2771"/>
          <a:stretch/>
        </p:blipFill>
        <p:spPr bwMode="auto">
          <a:xfrm>
            <a:off x="6732240" y="5805264"/>
            <a:ext cx="2127176" cy="84278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44133365"/>
      </p:ext>
    </p:extLst>
  </p:cSld>
  <p:clrMapOvr>
    <a:masterClrMapping/>
  </p:clrMapOvr>
  <p:transition advClick="0"/>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1520" y="1052736"/>
            <a:ext cx="6408712" cy="5798510"/>
          </a:xfrm>
          <a:prstGeom prst="rect">
            <a:avLst/>
          </a:prstGeom>
        </p:spPr>
        <p:txBody>
          <a:bodyPr wrap="square">
            <a:spAutoFit/>
          </a:bodyPr>
          <a:lstStyle/>
          <a:p>
            <a:pPr marL="631825" indent="-271463">
              <a:buClr>
                <a:schemeClr val="accent6">
                  <a:lumMod val="50000"/>
                </a:schemeClr>
              </a:buClr>
              <a:buFont typeface="Arial" panose="020B0604020202020204" pitchFamily="34" charset="0"/>
              <a:buChar char="•"/>
            </a:pPr>
            <a:r>
              <a:rPr lang="en-US" sz="2060" dirty="0" smtClean="0"/>
              <a:t>having </a:t>
            </a:r>
            <a:r>
              <a:rPr lang="en-US" sz="2060" dirty="0"/>
              <a:t>people who can be called in whenever they are needed saves having to pay a full time employee who might not be fully occupied all the time</a:t>
            </a:r>
          </a:p>
          <a:p>
            <a:pPr marL="631825" indent="-271463">
              <a:buClr>
                <a:schemeClr val="accent6">
                  <a:lumMod val="50000"/>
                </a:schemeClr>
              </a:buClr>
              <a:buFont typeface="Arial" panose="020B0604020202020204" pitchFamily="34" charset="0"/>
              <a:buChar char="•"/>
            </a:pPr>
            <a:r>
              <a:rPr lang="en-US" sz="2060" dirty="0" smtClean="0"/>
              <a:t>it </a:t>
            </a:r>
            <a:r>
              <a:rPr lang="en-US" sz="2060" dirty="0"/>
              <a:t>may be possible to retain able employees by creating working arrangements that suit them, when otherwise they might move elsewhere.</a:t>
            </a:r>
          </a:p>
          <a:p>
            <a:pPr marL="360363" indent="-360363">
              <a:buClr>
                <a:schemeClr val="accent6">
                  <a:lumMod val="50000"/>
                </a:schemeClr>
              </a:buClr>
              <a:buFont typeface="Wingdings 3" panose="05040102010807070707" pitchFamily="18" charset="2"/>
              <a:buChar char=""/>
            </a:pPr>
            <a:r>
              <a:rPr lang="en-US" sz="2060" dirty="0"/>
              <a:t>In law, employees who have worked for an employer for at least 26 weeks are entitled to ask for flexible working hours if they have responsibility for children under 17 or act as </a:t>
            </a:r>
            <a:r>
              <a:rPr lang="en-US" sz="2060" dirty="0" err="1" smtClean="0"/>
              <a:t>carers</a:t>
            </a:r>
            <a:r>
              <a:rPr lang="en-US" sz="2060" dirty="0" smtClean="0"/>
              <a:t>.</a:t>
            </a:r>
          </a:p>
          <a:p>
            <a:pPr marL="360363" indent="-360363">
              <a:buClr>
                <a:schemeClr val="accent6">
                  <a:lumMod val="50000"/>
                </a:schemeClr>
              </a:buClr>
              <a:buFont typeface="Wingdings 3" panose="05040102010807070707" pitchFamily="18" charset="2"/>
              <a:buChar char=""/>
            </a:pPr>
            <a:r>
              <a:rPr lang="en-US" sz="2060" dirty="0" smtClean="0"/>
              <a:t>The </a:t>
            </a:r>
            <a:r>
              <a:rPr lang="en-US" sz="2060" dirty="0"/>
              <a:t>idea of flexi-time and of staggered hours should be of benefit to both firm and employee. It is worth </a:t>
            </a:r>
            <a:r>
              <a:rPr lang="en-US" sz="2060" dirty="0" smtClean="0"/>
              <a:t>re-iterating </a:t>
            </a:r>
            <a:r>
              <a:rPr lang="en-US" sz="2060" dirty="0"/>
              <a:t>that if an employee believes the employer to acting in a caring and fair manner, the </a:t>
            </a:r>
            <a:r>
              <a:rPr lang="en-US" sz="2060" dirty="0" smtClean="0"/>
              <a:t>worker’s response will </a:t>
            </a:r>
            <a:r>
              <a:rPr lang="en-US" sz="2060" dirty="0"/>
              <a:t>outweigh any inconvenience suffered by the business.</a:t>
            </a:r>
          </a:p>
        </p:txBody>
      </p:sp>
      <p:sp>
        <p:nvSpPr>
          <p:cNvPr id="6" name="Title 1"/>
          <p:cNvSpPr>
            <a:spLocks noGrp="1"/>
          </p:cNvSpPr>
          <p:nvPr>
            <p:ph type="title"/>
          </p:nvPr>
        </p:nvSpPr>
        <p:spPr>
          <a:xfrm>
            <a:off x="35496" y="72008"/>
            <a:ext cx="7704856" cy="548680"/>
          </a:xfrm>
        </p:spPr>
        <p:txBody>
          <a:bodyPr>
            <a:noAutofit/>
          </a:bodyPr>
          <a:lstStyle/>
          <a:p>
            <a:r>
              <a:rPr lang="en-GB" sz="3600" dirty="0" smtClean="0"/>
              <a:t>21.2 </a:t>
            </a:r>
            <a:r>
              <a:rPr lang="en-GB" sz="3600" dirty="0"/>
              <a:t>– </a:t>
            </a:r>
            <a:r>
              <a:rPr lang="en-GB" sz="3600" dirty="0" smtClean="0"/>
              <a:t>Contracts and Flexibility</a:t>
            </a:r>
            <a:endParaRPr lang="en-GB" sz="3200" dirty="0"/>
          </a:p>
        </p:txBody>
      </p:sp>
      <p:sp>
        <p:nvSpPr>
          <p:cNvPr id="5" name="Round Same Side Corner Rectangle 4">
            <a:hlinkClick r:id="" action="ppaction://noaction"/>
          </p:cNvPr>
          <p:cNvSpPr/>
          <p:nvPr/>
        </p:nvSpPr>
        <p:spPr>
          <a:xfrm>
            <a:off x="6948264" y="620688"/>
            <a:ext cx="792088" cy="360000"/>
          </a:xfrm>
          <a:prstGeom prst="round2SameRect">
            <a:avLst/>
          </a:prstGeom>
          <a:gradFill>
            <a:gsLst>
              <a:gs pos="0">
                <a:srgbClr val="002060"/>
              </a:gs>
              <a:gs pos="50000">
                <a:schemeClr val="tx2">
                  <a:lumMod val="60000"/>
                  <a:lumOff val="40000"/>
                </a:schemeClr>
              </a:gs>
              <a:gs pos="70000">
                <a:schemeClr val="tx2">
                  <a:lumMod val="40000"/>
                  <a:lumOff val="60000"/>
                </a:schemeClr>
              </a:gs>
              <a:gs pos="100000">
                <a:schemeClr val="tx2">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100" b="1" dirty="0" smtClean="0">
                <a:latin typeface="Arial" panose="020B0604020202020204" pitchFamily="34" charset="0"/>
                <a:cs typeface="Arial" panose="020B0604020202020204" pitchFamily="34" charset="0"/>
              </a:rPr>
              <a:t>Page 111</a:t>
            </a:r>
            <a:endParaRPr lang="en-GB" sz="1100" b="1" dirty="0">
              <a:latin typeface="Arial" panose="020B0604020202020204" pitchFamily="34" charset="0"/>
              <a:cs typeface="Arial" panose="020B0604020202020204" pitchFamily="34" charset="0"/>
            </a:endParaRPr>
          </a:p>
        </p:txBody>
      </p:sp>
      <p:pic>
        <p:nvPicPr>
          <p:cNvPr id="192514" name="Picture 2" descr="Image result for flexible contracts of employment"/>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732242" y="1052736"/>
            <a:ext cx="2127174" cy="1196535"/>
          </a:xfrm>
          <a:prstGeom prst="rect">
            <a:avLst/>
          </a:prstGeom>
          <a:noFill/>
          <a:extLst>
            <a:ext uri="{909E8E84-426E-40DD-AFC4-6F175D3DCCD1}">
              <a14:hiddenFill xmlns:a14="http://schemas.microsoft.com/office/drawing/2010/main">
                <a:solidFill>
                  <a:srgbClr val="FFFFFF"/>
                </a:solidFill>
              </a14:hiddenFill>
            </a:ext>
          </a:extLst>
        </p:spPr>
      </p:pic>
      <p:pic>
        <p:nvPicPr>
          <p:cNvPr id="192516" name="Picture 4" descr="Image result for flexible contracts of employment"/>
          <p:cNvPicPr>
            <a:picLocks noChangeAspect="1" noChangeArrowheads="1"/>
          </p:cNvPicPr>
          <p:nvPr/>
        </p:nvPicPr>
        <p:blipFill rotWithShape="1">
          <a:blip r:embed="rId4">
            <a:extLst>
              <a:ext uri="{28A0092B-C50C-407E-A947-70E740481C1C}">
                <a14:useLocalDpi xmlns:a14="http://schemas.microsoft.com/office/drawing/2010/main" val="0"/>
              </a:ext>
            </a:extLst>
          </a:blip>
          <a:srcRect l="2543" t="3312" r="2003" b="6845"/>
          <a:stretch/>
        </p:blipFill>
        <p:spPr bwMode="auto">
          <a:xfrm>
            <a:off x="6732840" y="2390288"/>
            <a:ext cx="2144868" cy="1758792"/>
          </a:xfrm>
          <a:prstGeom prst="rect">
            <a:avLst/>
          </a:prstGeom>
          <a:noFill/>
          <a:extLst>
            <a:ext uri="{909E8E84-426E-40DD-AFC4-6F175D3DCCD1}">
              <a14:hiddenFill xmlns:a14="http://schemas.microsoft.com/office/drawing/2010/main">
                <a:solidFill>
                  <a:srgbClr val="FFFFFF"/>
                </a:solidFill>
              </a14:hiddenFill>
            </a:ext>
          </a:extLst>
        </p:spPr>
      </p:pic>
      <p:pic>
        <p:nvPicPr>
          <p:cNvPr id="192518" name="Picture 6" descr="Image result for flexible contracts of employment"/>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732240" y="4263694"/>
            <a:ext cx="2127176" cy="1397554"/>
          </a:xfrm>
          <a:prstGeom prst="rect">
            <a:avLst/>
          </a:prstGeom>
          <a:noFill/>
          <a:extLst>
            <a:ext uri="{909E8E84-426E-40DD-AFC4-6F175D3DCCD1}">
              <a14:hiddenFill xmlns:a14="http://schemas.microsoft.com/office/drawing/2010/main">
                <a:solidFill>
                  <a:srgbClr val="FFFFFF"/>
                </a:solidFill>
              </a14:hiddenFill>
            </a:ext>
          </a:extLst>
        </p:spPr>
      </p:pic>
      <p:pic>
        <p:nvPicPr>
          <p:cNvPr id="192520" name="Picture 8" descr="Image result for flexible contracts of employment"/>
          <p:cNvPicPr>
            <a:picLocks noChangeAspect="1" noChangeArrowheads="1"/>
          </p:cNvPicPr>
          <p:nvPr/>
        </p:nvPicPr>
        <p:blipFill rotWithShape="1">
          <a:blip r:embed="rId6" cstate="print">
            <a:extLst>
              <a:ext uri="{28A0092B-C50C-407E-A947-70E740481C1C}">
                <a14:useLocalDpi xmlns:a14="http://schemas.microsoft.com/office/drawing/2010/main" val="0"/>
              </a:ext>
            </a:extLst>
          </a:blip>
          <a:srcRect l="1023" t="3022" r="3865" b="2771"/>
          <a:stretch/>
        </p:blipFill>
        <p:spPr bwMode="auto">
          <a:xfrm>
            <a:off x="6732240" y="5805264"/>
            <a:ext cx="2127176" cy="84278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82136016"/>
      </p:ext>
    </p:extLst>
  </p:cSld>
  <p:clrMapOvr>
    <a:masterClrMapping/>
  </p:clrMapOvr>
  <p:transition advClick="0"/>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1520" y="1052736"/>
            <a:ext cx="6696744" cy="5940088"/>
          </a:xfrm>
          <a:prstGeom prst="rect">
            <a:avLst/>
          </a:prstGeom>
        </p:spPr>
        <p:txBody>
          <a:bodyPr wrap="square">
            <a:spAutoFit/>
          </a:bodyPr>
          <a:lstStyle/>
          <a:p>
            <a:pPr>
              <a:buClr>
                <a:schemeClr val="accent6">
                  <a:lumMod val="50000"/>
                </a:schemeClr>
              </a:buClr>
            </a:pPr>
            <a:r>
              <a:rPr lang="en-US" sz="1950" b="1" dirty="0">
                <a:solidFill>
                  <a:srgbClr val="002060"/>
                </a:solidFill>
              </a:rPr>
              <a:t>Sundays</a:t>
            </a:r>
          </a:p>
          <a:p>
            <a:pPr marL="360363" indent="-360363">
              <a:buClr>
                <a:schemeClr val="accent6">
                  <a:lumMod val="50000"/>
                </a:schemeClr>
              </a:buClr>
              <a:buFont typeface="Wingdings 3" panose="05040102010807070707" pitchFamily="18" charset="2"/>
              <a:buChar char=""/>
            </a:pPr>
            <a:r>
              <a:rPr lang="en-US" sz="1950" dirty="0" smtClean="0">
                <a:solidFill>
                  <a:srgbClr val="002060"/>
                </a:solidFill>
              </a:rPr>
              <a:t>Fifty </a:t>
            </a:r>
            <a:r>
              <a:rPr lang="en-US" sz="1950" dirty="0">
                <a:solidFill>
                  <a:srgbClr val="002060"/>
                </a:solidFill>
              </a:rPr>
              <a:t>years ago few business premises opened on a </a:t>
            </a:r>
            <a:r>
              <a:rPr lang="en-US" sz="1950" dirty="0" smtClean="0">
                <a:solidFill>
                  <a:srgbClr val="002060"/>
                </a:solidFill>
              </a:rPr>
              <a:t>Sunday (Arabic Thursday). </a:t>
            </a:r>
            <a:r>
              <a:rPr lang="en-US" sz="1950" dirty="0">
                <a:solidFill>
                  <a:srgbClr val="002060"/>
                </a:solidFill>
              </a:rPr>
              <a:t>Little sport was played. </a:t>
            </a:r>
            <a:r>
              <a:rPr lang="en-US" sz="1950" dirty="0" smtClean="0">
                <a:solidFill>
                  <a:srgbClr val="002060"/>
                </a:solidFill>
              </a:rPr>
              <a:t>As </a:t>
            </a:r>
            <a:r>
              <a:rPr lang="en-US" sz="1950" dirty="0">
                <a:solidFill>
                  <a:srgbClr val="002060"/>
                </a:solidFill>
              </a:rPr>
              <a:t>society began to accept Sundays as a good day for leisure activities, so the need for more workers on the Sabbath became apparent. Employees were encouraged to work </a:t>
            </a:r>
            <a:r>
              <a:rPr lang="en-US" sz="1950" dirty="0" smtClean="0">
                <a:solidFill>
                  <a:srgbClr val="002060"/>
                </a:solidFill>
              </a:rPr>
              <a:t>Sunday’s </a:t>
            </a:r>
            <a:r>
              <a:rPr lang="en-US" sz="1950" dirty="0">
                <a:solidFill>
                  <a:srgbClr val="002060"/>
                </a:solidFill>
              </a:rPr>
              <a:t>with the offer of higher wage rates. </a:t>
            </a:r>
            <a:endParaRPr lang="en-US" sz="1950" dirty="0" smtClean="0">
              <a:solidFill>
                <a:srgbClr val="002060"/>
              </a:solidFill>
            </a:endParaRPr>
          </a:p>
          <a:p>
            <a:pPr marL="360363" indent="-360363">
              <a:buClr>
                <a:schemeClr val="accent6">
                  <a:lumMod val="50000"/>
                </a:schemeClr>
              </a:buClr>
              <a:buFont typeface="Wingdings 3" panose="05040102010807070707" pitchFamily="18" charset="2"/>
              <a:buChar char=""/>
            </a:pPr>
            <a:r>
              <a:rPr lang="en-US" sz="1950" dirty="0" smtClean="0">
                <a:solidFill>
                  <a:srgbClr val="002060"/>
                </a:solidFill>
              </a:rPr>
              <a:t>Then </a:t>
            </a:r>
            <a:r>
              <a:rPr lang="en-US" sz="1950" dirty="0">
                <a:solidFill>
                  <a:srgbClr val="002060"/>
                </a:solidFill>
              </a:rPr>
              <a:t>the law changed to make it easier for retail outlets to open on Sundays, creating increased demand for part-time workers and blurring the need to pay more for working anti-social hours. Probably, many of the people who now work at weekends don't consider their hours to be particularly anti-social.</a:t>
            </a:r>
          </a:p>
          <a:p>
            <a:pPr>
              <a:buClr>
                <a:schemeClr val="accent6">
                  <a:lumMod val="50000"/>
                </a:schemeClr>
              </a:buClr>
            </a:pPr>
            <a:r>
              <a:rPr lang="en-US" sz="1950" b="1" dirty="0">
                <a:solidFill>
                  <a:srgbClr val="FF0000"/>
                </a:solidFill>
              </a:rPr>
              <a:t>Questions</a:t>
            </a:r>
          </a:p>
          <a:p>
            <a:pPr marL="457200" indent="-457200">
              <a:buClr>
                <a:schemeClr val="accent6">
                  <a:lumMod val="50000"/>
                </a:schemeClr>
              </a:buClr>
              <a:buFont typeface="+mj-lt"/>
              <a:buAutoNum type="arabicPeriod"/>
            </a:pPr>
            <a:r>
              <a:rPr lang="en-US" sz="1950" dirty="0" smtClean="0">
                <a:solidFill>
                  <a:srgbClr val="FF0000"/>
                </a:solidFill>
              </a:rPr>
              <a:t>List </a:t>
            </a:r>
            <a:r>
              <a:rPr lang="en-US" sz="1950" dirty="0">
                <a:solidFill>
                  <a:srgbClr val="FF0000"/>
                </a:solidFill>
              </a:rPr>
              <a:t>and explain at least four ways in which costs could be cut by flexible working.</a:t>
            </a:r>
          </a:p>
          <a:p>
            <a:pPr marL="457200" indent="-457200">
              <a:buClr>
                <a:schemeClr val="accent6">
                  <a:lumMod val="50000"/>
                </a:schemeClr>
              </a:buClr>
              <a:buFont typeface="+mj-lt"/>
              <a:buAutoNum type="arabicPeriod"/>
            </a:pPr>
            <a:r>
              <a:rPr lang="en-US" sz="1950" dirty="0" smtClean="0">
                <a:solidFill>
                  <a:srgbClr val="FF0000"/>
                </a:solidFill>
              </a:rPr>
              <a:t>Explain </a:t>
            </a:r>
            <a:r>
              <a:rPr lang="en-US" sz="1950" dirty="0">
                <a:solidFill>
                  <a:srgbClr val="FF0000"/>
                </a:solidFill>
              </a:rPr>
              <a:t>why retailers have generally welcomed the chance to open on Sundays.</a:t>
            </a:r>
          </a:p>
        </p:txBody>
      </p:sp>
      <p:sp>
        <p:nvSpPr>
          <p:cNvPr id="6" name="Title 1"/>
          <p:cNvSpPr>
            <a:spLocks noGrp="1"/>
          </p:cNvSpPr>
          <p:nvPr>
            <p:ph type="title"/>
          </p:nvPr>
        </p:nvSpPr>
        <p:spPr>
          <a:xfrm>
            <a:off x="35496" y="72008"/>
            <a:ext cx="7704856" cy="548680"/>
          </a:xfrm>
        </p:spPr>
        <p:txBody>
          <a:bodyPr>
            <a:noAutofit/>
          </a:bodyPr>
          <a:lstStyle/>
          <a:p>
            <a:r>
              <a:rPr lang="en-GB" sz="3600" dirty="0" smtClean="0"/>
              <a:t>21.2 </a:t>
            </a:r>
            <a:r>
              <a:rPr lang="en-GB" sz="3600" dirty="0"/>
              <a:t>– </a:t>
            </a:r>
            <a:r>
              <a:rPr lang="en-GB" sz="3600" dirty="0" smtClean="0"/>
              <a:t>Contracts and Flexibility</a:t>
            </a:r>
            <a:endParaRPr lang="en-GB" sz="3200" dirty="0"/>
          </a:p>
        </p:txBody>
      </p:sp>
      <p:sp>
        <p:nvSpPr>
          <p:cNvPr id="5" name="Round Same Side Corner Rectangle 4">
            <a:hlinkClick r:id="" action="ppaction://noaction"/>
          </p:cNvPr>
          <p:cNvSpPr/>
          <p:nvPr/>
        </p:nvSpPr>
        <p:spPr>
          <a:xfrm>
            <a:off x="6948264" y="620688"/>
            <a:ext cx="792088" cy="360000"/>
          </a:xfrm>
          <a:prstGeom prst="round2SameRect">
            <a:avLst/>
          </a:prstGeom>
          <a:gradFill>
            <a:gsLst>
              <a:gs pos="0">
                <a:srgbClr val="002060"/>
              </a:gs>
              <a:gs pos="50000">
                <a:schemeClr val="tx2">
                  <a:lumMod val="60000"/>
                  <a:lumOff val="40000"/>
                </a:schemeClr>
              </a:gs>
              <a:gs pos="70000">
                <a:schemeClr val="tx2">
                  <a:lumMod val="40000"/>
                  <a:lumOff val="60000"/>
                </a:schemeClr>
              </a:gs>
              <a:gs pos="100000">
                <a:schemeClr val="tx2">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100" b="1" dirty="0" smtClean="0">
                <a:latin typeface="Arial" panose="020B0604020202020204" pitchFamily="34" charset="0"/>
                <a:cs typeface="Arial" panose="020B0604020202020204" pitchFamily="34" charset="0"/>
              </a:rPr>
              <a:t>Page 111</a:t>
            </a:r>
            <a:endParaRPr lang="en-GB" sz="1100" b="1" dirty="0">
              <a:latin typeface="Arial" panose="020B0604020202020204" pitchFamily="34" charset="0"/>
              <a:cs typeface="Arial" panose="020B0604020202020204" pitchFamily="34" charset="0"/>
            </a:endParaRPr>
          </a:p>
        </p:txBody>
      </p:sp>
      <p:pic>
        <p:nvPicPr>
          <p:cNvPr id="196610" name="Picture 2" descr="Image result for sunday closi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948264" y="1086830"/>
            <a:ext cx="1899295" cy="1263895"/>
          </a:xfrm>
          <a:prstGeom prst="rect">
            <a:avLst/>
          </a:prstGeom>
          <a:noFill/>
          <a:extLst>
            <a:ext uri="{909E8E84-426E-40DD-AFC4-6F175D3DCCD1}">
              <a14:hiddenFill xmlns:a14="http://schemas.microsoft.com/office/drawing/2010/main">
                <a:solidFill>
                  <a:srgbClr val="FFFFFF"/>
                </a:solidFill>
              </a14:hiddenFill>
            </a:ext>
          </a:extLst>
        </p:spPr>
      </p:pic>
      <p:pic>
        <p:nvPicPr>
          <p:cNvPr id="196612" name="Picture 4" descr="Image result for sunday closi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948264" y="2456867"/>
            <a:ext cx="1899295" cy="1424471"/>
          </a:xfrm>
          <a:prstGeom prst="rect">
            <a:avLst/>
          </a:prstGeom>
          <a:noFill/>
          <a:extLst>
            <a:ext uri="{909E8E84-426E-40DD-AFC4-6F175D3DCCD1}">
              <a14:hiddenFill xmlns:a14="http://schemas.microsoft.com/office/drawing/2010/main">
                <a:solidFill>
                  <a:srgbClr val="FFFFFF"/>
                </a:solidFill>
              </a14:hiddenFill>
            </a:ext>
          </a:extLst>
        </p:spPr>
      </p:pic>
      <p:pic>
        <p:nvPicPr>
          <p:cNvPr id="196614" name="Picture 6" descr="Image result for blue law"/>
          <p:cNvPicPr>
            <a:picLocks noChangeAspect="1" noChangeArrowheads="1"/>
          </p:cNvPicPr>
          <p:nvPr/>
        </p:nvPicPr>
        <p:blipFill rotWithShape="1">
          <a:blip r:embed="rId5">
            <a:extLst>
              <a:ext uri="{28A0092B-C50C-407E-A947-70E740481C1C}">
                <a14:useLocalDpi xmlns:a14="http://schemas.microsoft.com/office/drawing/2010/main" val="0"/>
              </a:ext>
            </a:extLst>
          </a:blip>
          <a:srcRect t="2780" b="3520"/>
          <a:stretch/>
        </p:blipFill>
        <p:spPr bwMode="auto">
          <a:xfrm>
            <a:off x="6948263" y="3987481"/>
            <a:ext cx="1899295" cy="267700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1826138"/>
      </p:ext>
    </p:extLst>
  </p:cSld>
  <p:clrMapOvr>
    <a:masterClrMapping/>
  </p:clrMapOvr>
  <p:transition advClick="0"/>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1520" y="1052736"/>
            <a:ext cx="6480720" cy="5770811"/>
          </a:xfrm>
          <a:prstGeom prst="rect">
            <a:avLst/>
          </a:prstGeom>
        </p:spPr>
        <p:txBody>
          <a:bodyPr wrap="square">
            <a:spAutoFit/>
          </a:bodyPr>
          <a:lstStyle/>
          <a:p>
            <a:pPr marL="360363" indent="-360363">
              <a:buClr>
                <a:schemeClr val="accent6">
                  <a:lumMod val="50000"/>
                </a:schemeClr>
              </a:buClr>
              <a:buFont typeface="Wingdings 3" panose="05040102010807070707" pitchFamily="18" charset="2"/>
              <a:buChar char=""/>
            </a:pPr>
            <a:r>
              <a:rPr lang="en-US" sz="2050" dirty="0"/>
              <a:t>Sometimes it becomes clear that particular employees are costing the business more to employ than they are actually contributing to output and sales revenue. This may not be the fault of the employee. The business may be struggling in a shrinking market, in which case the business may have to shrink too, just to stay alive. People who lose their jobs in this situation are being made redundant.</a:t>
            </a:r>
          </a:p>
          <a:p>
            <a:pPr marL="360363" indent="-360363">
              <a:buClr>
                <a:schemeClr val="accent6">
                  <a:lumMod val="50000"/>
                </a:schemeClr>
              </a:buClr>
              <a:buFont typeface="Wingdings 3" panose="05040102010807070707" pitchFamily="18" charset="2"/>
              <a:buChar char=""/>
            </a:pPr>
            <a:r>
              <a:rPr lang="en-US" sz="2050" dirty="0"/>
              <a:t>When an employee has actually made mistakes or failed to work in the way expected, the business will want to dismiss them. This is very different from redundancy.</a:t>
            </a:r>
          </a:p>
          <a:p>
            <a:pPr marL="631825" indent="-271463">
              <a:buClr>
                <a:schemeClr val="accent6">
                  <a:lumMod val="50000"/>
                </a:schemeClr>
              </a:buClr>
              <a:buFont typeface="Arial" panose="020B0604020202020204" pitchFamily="34" charset="0"/>
              <a:buChar char="•"/>
            </a:pPr>
            <a:r>
              <a:rPr lang="en-US" sz="2050" dirty="0" smtClean="0"/>
              <a:t>It </a:t>
            </a:r>
            <a:r>
              <a:rPr lang="en-US" sz="2050" dirty="0"/>
              <a:t>may well be that this employee should never have been hired in the first place, because they were not the right person for the job.</a:t>
            </a:r>
          </a:p>
          <a:p>
            <a:pPr marL="631825" indent="-271463">
              <a:buClr>
                <a:schemeClr val="accent6">
                  <a:lumMod val="50000"/>
                </a:schemeClr>
              </a:buClr>
              <a:buFont typeface="Arial" panose="020B0604020202020204" pitchFamily="34" charset="0"/>
              <a:buChar char="•"/>
            </a:pPr>
            <a:r>
              <a:rPr lang="en-US" sz="2050" dirty="0" smtClean="0"/>
              <a:t>Or </a:t>
            </a:r>
            <a:r>
              <a:rPr lang="en-US" sz="2050" dirty="0"/>
              <a:t>it may be that they had the right qualifications but they have not worked as expected.</a:t>
            </a:r>
          </a:p>
        </p:txBody>
      </p:sp>
      <p:sp>
        <p:nvSpPr>
          <p:cNvPr id="6" name="Title 1"/>
          <p:cNvSpPr>
            <a:spLocks noGrp="1"/>
          </p:cNvSpPr>
          <p:nvPr>
            <p:ph type="title"/>
          </p:nvPr>
        </p:nvSpPr>
        <p:spPr>
          <a:xfrm>
            <a:off x="35496" y="72008"/>
            <a:ext cx="7704856" cy="548680"/>
          </a:xfrm>
        </p:spPr>
        <p:txBody>
          <a:bodyPr>
            <a:noAutofit/>
          </a:bodyPr>
          <a:lstStyle/>
          <a:p>
            <a:r>
              <a:rPr lang="en-GB" sz="3600" dirty="0" smtClean="0"/>
              <a:t>21.3 </a:t>
            </a:r>
            <a:r>
              <a:rPr lang="en-GB" sz="3600" dirty="0"/>
              <a:t>– </a:t>
            </a:r>
            <a:r>
              <a:rPr lang="en-GB" sz="3600" dirty="0" smtClean="0"/>
              <a:t>Dismissal and Redundancy - Staff</a:t>
            </a:r>
            <a:endParaRPr lang="en-GB" sz="3200" dirty="0"/>
          </a:p>
        </p:txBody>
      </p:sp>
      <p:sp>
        <p:nvSpPr>
          <p:cNvPr id="5" name="Round Same Side Corner Rectangle 4">
            <a:hlinkClick r:id="" action="ppaction://noaction"/>
          </p:cNvPr>
          <p:cNvSpPr/>
          <p:nvPr/>
        </p:nvSpPr>
        <p:spPr>
          <a:xfrm>
            <a:off x="6948264" y="620688"/>
            <a:ext cx="792088" cy="360000"/>
          </a:xfrm>
          <a:prstGeom prst="round2SameRect">
            <a:avLst/>
          </a:prstGeom>
          <a:gradFill>
            <a:gsLst>
              <a:gs pos="0">
                <a:srgbClr val="002060"/>
              </a:gs>
              <a:gs pos="50000">
                <a:schemeClr val="tx2">
                  <a:lumMod val="60000"/>
                  <a:lumOff val="40000"/>
                </a:schemeClr>
              </a:gs>
              <a:gs pos="70000">
                <a:schemeClr val="tx2">
                  <a:lumMod val="40000"/>
                  <a:lumOff val="60000"/>
                </a:schemeClr>
              </a:gs>
              <a:gs pos="100000">
                <a:schemeClr val="tx2">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100" b="1" dirty="0" smtClean="0">
                <a:latin typeface="Arial" panose="020B0604020202020204" pitchFamily="34" charset="0"/>
                <a:cs typeface="Arial" panose="020B0604020202020204" pitchFamily="34" charset="0"/>
              </a:rPr>
              <a:t>Page 112</a:t>
            </a:r>
            <a:endParaRPr lang="en-GB" sz="1100" b="1" dirty="0">
              <a:latin typeface="Arial" panose="020B0604020202020204" pitchFamily="34" charset="0"/>
              <a:cs typeface="Arial" panose="020B0604020202020204" pitchFamily="34" charset="0"/>
            </a:endParaRPr>
          </a:p>
        </p:txBody>
      </p:sp>
      <p:pic>
        <p:nvPicPr>
          <p:cNvPr id="197634" name="Picture 2" descr="https://www.gotocourt.com.au/wp-content/uploads/articleimages/Genuine-Redundancy.jpg"/>
          <p:cNvPicPr>
            <a:picLocks noChangeAspect="1" noChangeArrowheads="1"/>
          </p:cNvPicPr>
          <p:nvPr/>
        </p:nvPicPr>
        <p:blipFill rotWithShape="1">
          <a:blip r:embed="rId3">
            <a:extLst>
              <a:ext uri="{28A0092B-C50C-407E-A947-70E740481C1C}">
                <a14:useLocalDpi xmlns:a14="http://schemas.microsoft.com/office/drawing/2010/main" val="0"/>
              </a:ext>
            </a:extLst>
          </a:blip>
          <a:srcRect b="8947"/>
          <a:stretch/>
        </p:blipFill>
        <p:spPr bwMode="auto">
          <a:xfrm>
            <a:off x="6800171" y="1073646"/>
            <a:ext cx="2075193" cy="1419250"/>
          </a:xfrm>
          <a:prstGeom prst="rect">
            <a:avLst/>
          </a:prstGeom>
          <a:noFill/>
          <a:extLst>
            <a:ext uri="{909E8E84-426E-40DD-AFC4-6F175D3DCCD1}">
              <a14:hiddenFill xmlns:a14="http://schemas.microsoft.com/office/drawing/2010/main">
                <a:solidFill>
                  <a:srgbClr val="FFFFFF"/>
                </a:solidFill>
              </a14:hiddenFill>
            </a:ext>
          </a:extLst>
        </p:spPr>
      </p:pic>
      <p:pic>
        <p:nvPicPr>
          <p:cNvPr id="197636" name="Picture 4" descr="Image result for Dismissal and Redundancy"/>
          <p:cNvPicPr>
            <a:picLocks noChangeAspect="1" noChangeArrowheads="1"/>
          </p:cNvPicPr>
          <p:nvPr/>
        </p:nvPicPr>
        <p:blipFill rotWithShape="1">
          <a:blip r:embed="rId4">
            <a:extLst>
              <a:ext uri="{28A0092B-C50C-407E-A947-70E740481C1C}">
                <a14:useLocalDpi xmlns:a14="http://schemas.microsoft.com/office/drawing/2010/main" val="0"/>
              </a:ext>
            </a:extLst>
          </a:blip>
          <a:srcRect l="4409" t="2223" r="6763"/>
          <a:stretch/>
        </p:blipFill>
        <p:spPr bwMode="auto">
          <a:xfrm>
            <a:off x="6800170" y="2585855"/>
            <a:ext cx="2075193" cy="2643346"/>
          </a:xfrm>
          <a:prstGeom prst="rect">
            <a:avLst/>
          </a:prstGeom>
          <a:noFill/>
          <a:extLst>
            <a:ext uri="{909E8E84-426E-40DD-AFC4-6F175D3DCCD1}">
              <a14:hiddenFill xmlns:a14="http://schemas.microsoft.com/office/drawing/2010/main">
                <a:solidFill>
                  <a:srgbClr val="FFFFFF"/>
                </a:solidFill>
              </a14:hiddenFill>
            </a:ext>
          </a:extLst>
        </p:spPr>
      </p:pic>
      <p:pic>
        <p:nvPicPr>
          <p:cNvPr id="197638" name="Picture 6" descr="Image result for Dismissal and Redundancy"/>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732239" y="5322161"/>
            <a:ext cx="2143123" cy="13472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79851985"/>
      </p:ext>
    </p:extLst>
  </p:cSld>
  <p:clrMapOvr>
    <a:masterClrMapping/>
  </p:clrMapOvr>
  <p:transition advClick="0"/>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1520" y="1052736"/>
            <a:ext cx="6480720" cy="5647700"/>
          </a:xfrm>
          <a:prstGeom prst="rect">
            <a:avLst/>
          </a:prstGeom>
        </p:spPr>
        <p:txBody>
          <a:bodyPr wrap="square">
            <a:spAutoFit/>
          </a:bodyPr>
          <a:lstStyle/>
          <a:p>
            <a:pPr marL="360363" indent="-360363">
              <a:buClr>
                <a:schemeClr val="accent6">
                  <a:lumMod val="50000"/>
                </a:schemeClr>
              </a:buClr>
              <a:buFont typeface="Wingdings 3" panose="05040102010807070707" pitchFamily="18" charset="2"/>
              <a:buChar char=""/>
            </a:pPr>
            <a:r>
              <a:rPr lang="en-US" sz="1900" dirty="0"/>
              <a:t>When it becomes clear that the employee has significant shortcomings, managers must act in accordance with employment law. They must first give a verbal warning, making clear to the employee the ways in which they have been performing poorly and saying what they will have to do to keep the </a:t>
            </a:r>
            <a:r>
              <a:rPr lang="en-US" sz="1900" dirty="0" smtClean="0"/>
              <a:t>job.</a:t>
            </a:r>
          </a:p>
          <a:p>
            <a:pPr marL="360363" indent="-360363">
              <a:buClr>
                <a:schemeClr val="accent6">
                  <a:lumMod val="50000"/>
                </a:schemeClr>
              </a:buClr>
              <a:buFont typeface="Wingdings 3" panose="05040102010807070707" pitchFamily="18" charset="2"/>
              <a:buChar char=""/>
            </a:pPr>
            <a:r>
              <a:rPr lang="en-US" sz="1900" dirty="0" smtClean="0"/>
              <a:t>If </a:t>
            </a:r>
            <a:r>
              <a:rPr lang="en-US" sz="1900" dirty="0"/>
              <a:t>this does not bring improvement, a second verbal warning is required, followed if necessary by a written warning. If the employer has followed these procedures and the employee can be shown to have performed badly, then dismissal is fair.</a:t>
            </a:r>
          </a:p>
          <a:p>
            <a:pPr marL="360363" indent="-360363">
              <a:buClr>
                <a:schemeClr val="accent6">
                  <a:lumMod val="50000"/>
                </a:schemeClr>
              </a:buClr>
              <a:buFont typeface="Wingdings 3" panose="05040102010807070707" pitchFamily="18" charset="2"/>
              <a:buChar char=""/>
            </a:pPr>
            <a:r>
              <a:rPr lang="en-US" sz="1900" dirty="0"/>
              <a:t>Sometimes an employee believes that the dismissal is unfair. Some people who are made redundant think this too. They may take their grievance to an industrial tribunal, which may find in their </a:t>
            </a:r>
            <a:r>
              <a:rPr lang="en-US" sz="1900" dirty="0" err="1" smtClean="0"/>
              <a:t>favour</a:t>
            </a:r>
            <a:r>
              <a:rPr lang="en-US" sz="1900" dirty="0" smtClean="0"/>
              <a:t>.</a:t>
            </a:r>
          </a:p>
          <a:p>
            <a:pPr marL="360363" indent="-360363">
              <a:buClr>
                <a:schemeClr val="accent6">
                  <a:lumMod val="50000"/>
                </a:schemeClr>
              </a:buClr>
              <a:buFont typeface="Wingdings 3" panose="05040102010807070707" pitchFamily="18" charset="2"/>
              <a:buChar char=""/>
            </a:pPr>
            <a:r>
              <a:rPr lang="en-US" sz="1900" dirty="0" smtClean="0"/>
              <a:t>This </a:t>
            </a:r>
            <a:r>
              <a:rPr lang="en-US" sz="1900" dirty="0"/>
              <a:t>is expensive for the employer and usually, if the employee has a case, the business will seek to settle the dispute by paying some form of compensation before too many lawyers get involved.</a:t>
            </a:r>
          </a:p>
        </p:txBody>
      </p:sp>
      <p:sp>
        <p:nvSpPr>
          <p:cNvPr id="6" name="Title 1"/>
          <p:cNvSpPr>
            <a:spLocks noGrp="1"/>
          </p:cNvSpPr>
          <p:nvPr>
            <p:ph type="title"/>
          </p:nvPr>
        </p:nvSpPr>
        <p:spPr>
          <a:xfrm>
            <a:off x="35496" y="72008"/>
            <a:ext cx="7704856" cy="548680"/>
          </a:xfrm>
        </p:spPr>
        <p:txBody>
          <a:bodyPr>
            <a:noAutofit/>
          </a:bodyPr>
          <a:lstStyle/>
          <a:p>
            <a:r>
              <a:rPr lang="en-GB" sz="4000" dirty="0" smtClean="0"/>
              <a:t>21.3 </a:t>
            </a:r>
            <a:r>
              <a:rPr lang="en-GB" sz="4000" dirty="0"/>
              <a:t>– </a:t>
            </a:r>
            <a:r>
              <a:rPr lang="en-GB" sz="4000" dirty="0" smtClean="0"/>
              <a:t>Fair and Unfair Dismissal</a:t>
            </a:r>
            <a:endParaRPr lang="en-GB" sz="3600" dirty="0"/>
          </a:p>
        </p:txBody>
      </p:sp>
      <p:sp>
        <p:nvSpPr>
          <p:cNvPr id="5" name="Round Same Side Corner Rectangle 4">
            <a:hlinkClick r:id="" action="ppaction://noaction"/>
          </p:cNvPr>
          <p:cNvSpPr/>
          <p:nvPr/>
        </p:nvSpPr>
        <p:spPr>
          <a:xfrm>
            <a:off x="6948264" y="620688"/>
            <a:ext cx="792088" cy="360000"/>
          </a:xfrm>
          <a:prstGeom prst="round2SameRect">
            <a:avLst/>
          </a:prstGeom>
          <a:gradFill>
            <a:gsLst>
              <a:gs pos="0">
                <a:srgbClr val="002060"/>
              </a:gs>
              <a:gs pos="50000">
                <a:schemeClr val="tx2">
                  <a:lumMod val="60000"/>
                  <a:lumOff val="40000"/>
                </a:schemeClr>
              </a:gs>
              <a:gs pos="70000">
                <a:schemeClr val="tx2">
                  <a:lumMod val="40000"/>
                  <a:lumOff val="60000"/>
                </a:schemeClr>
              </a:gs>
              <a:gs pos="100000">
                <a:schemeClr val="tx2">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100" b="1" dirty="0" smtClean="0">
                <a:latin typeface="Arial" panose="020B0604020202020204" pitchFamily="34" charset="0"/>
                <a:cs typeface="Arial" panose="020B0604020202020204" pitchFamily="34" charset="0"/>
              </a:rPr>
              <a:t>Page 112</a:t>
            </a:r>
            <a:endParaRPr lang="en-GB" sz="1100" b="1" dirty="0">
              <a:latin typeface="Arial" panose="020B0604020202020204" pitchFamily="34" charset="0"/>
              <a:cs typeface="Arial" panose="020B0604020202020204" pitchFamily="34" charset="0"/>
            </a:endParaRPr>
          </a:p>
        </p:txBody>
      </p:sp>
      <p:pic>
        <p:nvPicPr>
          <p:cNvPr id="197634" name="Picture 2" descr="https://www.gotocourt.com.au/wp-content/uploads/articleimages/Genuine-Redundancy.jpg"/>
          <p:cNvPicPr>
            <a:picLocks noChangeAspect="1" noChangeArrowheads="1"/>
          </p:cNvPicPr>
          <p:nvPr/>
        </p:nvPicPr>
        <p:blipFill rotWithShape="1">
          <a:blip r:embed="rId3">
            <a:extLst>
              <a:ext uri="{28A0092B-C50C-407E-A947-70E740481C1C}">
                <a14:useLocalDpi xmlns:a14="http://schemas.microsoft.com/office/drawing/2010/main" val="0"/>
              </a:ext>
            </a:extLst>
          </a:blip>
          <a:srcRect b="8947"/>
          <a:stretch/>
        </p:blipFill>
        <p:spPr bwMode="auto">
          <a:xfrm>
            <a:off x="6800171" y="1073646"/>
            <a:ext cx="2075193" cy="1419250"/>
          </a:xfrm>
          <a:prstGeom prst="rect">
            <a:avLst/>
          </a:prstGeom>
          <a:noFill/>
          <a:extLst>
            <a:ext uri="{909E8E84-426E-40DD-AFC4-6F175D3DCCD1}">
              <a14:hiddenFill xmlns:a14="http://schemas.microsoft.com/office/drawing/2010/main">
                <a:solidFill>
                  <a:srgbClr val="FFFFFF"/>
                </a:solidFill>
              </a14:hiddenFill>
            </a:ext>
          </a:extLst>
        </p:spPr>
      </p:pic>
      <p:pic>
        <p:nvPicPr>
          <p:cNvPr id="197636" name="Picture 4" descr="Image result for Dismissal and Redundancy"/>
          <p:cNvPicPr>
            <a:picLocks noChangeAspect="1" noChangeArrowheads="1"/>
          </p:cNvPicPr>
          <p:nvPr/>
        </p:nvPicPr>
        <p:blipFill rotWithShape="1">
          <a:blip r:embed="rId4">
            <a:extLst>
              <a:ext uri="{28A0092B-C50C-407E-A947-70E740481C1C}">
                <a14:useLocalDpi xmlns:a14="http://schemas.microsoft.com/office/drawing/2010/main" val="0"/>
              </a:ext>
            </a:extLst>
          </a:blip>
          <a:srcRect l="4409" t="2223" r="6763"/>
          <a:stretch/>
        </p:blipFill>
        <p:spPr bwMode="auto">
          <a:xfrm>
            <a:off x="6800170" y="2585855"/>
            <a:ext cx="2075193" cy="2643346"/>
          </a:xfrm>
          <a:prstGeom prst="rect">
            <a:avLst/>
          </a:prstGeom>
          <a:noFill/>
          <a:extLst>
            <a:ext uri="{909E8E84-426E-40DD-AFC4-6F175D3DCCD1}">
              <a14:hiddenFill xmlns:a14="http://schemas.microsoft.com/office/drawing/2010/main">
                <a:solidFill>
                  <a:srgbClr val="FFFFFF"/>
                </a:solidFill>
              </a14:hiddenFill>
            </a:ext>
          </a:extLst>
        </p:spPr>
      </p:pic>
      <p:pic>
        <p:nvPicPr>
          <p:cNvPr id="197638" name="Picture 6" descr="Image result for Dismissal and Redundancy"/>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732239" y="5322161"/>
            <a:ext cx="2143123" cy="13472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09901079"/>
      </p:ext>
    </p:extLst>
  </p:cSld>
  <p:clrMapOvr>
    <a:masterClrMapping/>
  </p:clrMapOvr>
  <p:transition advClick="0"/>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1520" y="1052736"/>
            <a:ext cx="8640960" cy="5786199"/>
          </a:xfrm>
          <a:prstGeom prst="rect">
            <a:avLst/>
          </a:prstGeom>
        </p:spPr>
        <p:txBody>
          <a:bodyPr wrap="square">
            <a:spAutoFit/>
          </a:bodyPr>
          <a:lstStyle/>
          <a:p>
            <a:pPr marL="360363" indent="-360363">
              <a:buClr>
                <a:schemeClr val="accent6">
                  <a:lumMod val="50000"/>
                </a:schemeClr>
              </a:buClr>
              <a:buFont typeface="Wingdings 3" panose="05040102010807070707" pitchFamily="18" charset="2"/>
              <a:buChar char=""/>
            </a:pPr>
            <a:r>
              <a:rPr lang="en-US" sz="1850" dirty="0"/>
              <a:t>If the conclusion is that redundancies are inevitable, the key component of a successful strategy will be discussion and communication. Managers must talk to trade unions or other representatives of the workforce. Together they may be able to find solutions that are acceptable.</a:t>
            </a:r>
          </a:p>
          <a:p>
            <a:pPr marL="631825" indent="-271463">
              <a:buClr>
                <a:schemeClr val="accent6">
                  <a:lumMod val="50000"/>
                </a:schemeClr>
              </a:buClr>
              <a:buFont typeface="Arial" panose="020B0604020202020204" pitchFamily="34" charset="0"/>
              <a:buChar char="•"/>
            </a:pPr>
            <a:r>
              <a:rPr lang="en-US" sz="1850" dirty="0" smtClean="0"/>
              <a:t>To </a:t>
            </a:r>
            <a:r>
              <a:rPr lang="en-US" sz="1850" dirty="0"/>
              <a:t>some extent it may be possible to reduce the labour force by natural wastage, i.e. not replace employees who retire or leave for their own reasons.</a:t>
            </a:r>
          </a:p>
          <a:p>
            <a:pPr marL="631825" indent="-271463">
              <a:buClr>
                <a:schemeClr val="accent6">
                  <a:lumMod val="50000"/>
                </a:schemeClr>
              </a:buClr>
              <a:buFont typeface="Arial" panose="020B0604020202020204" pitchFamily="34" charset="0"/>
              <a:buChar char="•"/>
            </a:pPr>
            <a:r>
              <a:rPr lang="en-US" sz="1850" dirty="0" smtClean="0"/>
              <a:t>Maybe </a:t>
            </a:r>
            <a:r>
              <a:rPr lang="en-US" sz="1850" dirty="0"/>
              <a:t>some staff would agree to voluntary redundancy, but some of these people may be quite valuable to the organisation, so it is never simple.</a:t>
            </a:r>
          </a:p>
          <a:p>
            <a:pPr marL="631825" indent="-271463">
              <a:buClr>
                <a:schemeClr val="accent6">
                  <a:lumMod val="50000"/>
                </a:schemeClr>
              </a:buClr>
              <a:buFont typeface="Arial" panose="020B0604020202020204" pitchFamily="34" charset="0"/>
              <a:buChar char="•"/>
            </a:pPr>
            <a:r>
              <a:rPr lang="en-US" sz="1850" dirty="0" err="1" smtClean="0"/>
              <a:t>Favourable</a:t>
            </a:r>
            <a:r>
              <a:rPr lang="en-US" sz="1850" dirty="0" smtClean="0"/>
              <a:t> </a:t>
            </a:r>
            <a:r>
              <a:rPr lang="en-US" sz="1850" dirty="0"/>
              <a:t>redundancy payments may help reduce the numbers without any compulsory redundancies being needed.</a:t>
            </a:r>
          </a:p>
          <a:p>
            <a:pPr marL="631825" indent="-271463">
              <a:buClr>
                <a:schemeClr val="accent6">
                  <a:lumMod val="50000"/>
                </a:schemeClr>
              </a:buClr>
              <a:buFont typeface="Arial" panose="020B0604020202020204" pitchFamily="34" charset="0"/>
              <a:buChar char="•"/>
            </a:pPr>
            <a:r>
              <a:rPr lang="en-US" sz="1850" dirty="0" smtClean="0"/>
              <a:t>For </a:t>
            </a:r>
            <a:r>
              <a:rPr lang="en-US" sz="1850" dirty="0"/>
              <a:t>further redundancies, a consensus may be found, whereby the outcome will be seen as fair and equitable. For example, a process of last in, first out may be used (i.e. making the most recent recruits redundant). This may not rid the firm of its least productive workers but it should help to avoid a poisonous atmosphere.</a:t>
            </a:r>
          </a:p>
          <a:p>
            <a:pPr marL="360363" indent="-360363">
              <a:buClr>
                <a:schemeClr val="accent6">
                  <a:lumMod val="50000"/>
                </a:schemeClr>
              </a:buClr>
              <a:buFont typeface="Wingdings 3" panose="05040102010807070707" pitchFamily="18" charset="2"/>
              <a:buChar char=""/>
            </a:pPr>
            <a:r>
              <a:rPr lang="en-US" sz="1850" dirty="0"/>
              <a:t>When there is a need to shed staff, the job must be done in a way that is seen as fair. It is also important to try to ensure that remaining employees do not become too fearful, starting to act like rats leaving a sinking ship. Here again, communication is important.</a:t>
            </a:r>
          </a:p>
        </p:txBody>
      </p:sp>
      <p:sp>
        <p:nvSpPr>
          <p:cNvPr id="6" name="Title 1"/>
          <p:cNvSpPr>
            <a:spLocks noGrp="1"/>
          </p:cNvSpPr>
          <p:nvPr>
            <p:ph type="title"/>
          </p:nvPr>
        </p:nvSpPr>
        <p:spPr>
          <a:xfrm>
            <a:off x="35496" y="72008"/>
            <a:ext cx="7704856" cy="548680"/>
          </a:xfrm>
        </p:spPr>
        <p:txBody>
          <a:bodyPr>
            <a:noAutofit/>
          </a:bodyPr>
          <a:lstStyle/>
          <a:p>
            <a:r>
              <a:rPr lang="en-GB" sz="2350" dirty="0" smtClean="0"/>
              <a:t>21.3 </a:t>
            </a:r>
            <a:r>
              <a:rPr lang="en-GB" sz="2350" dirty="0"/>
              <a:t>– </a:t>
            </a:r>
            <a:r>
              <a:rPr lang="en-GB" sz="2350" dirty="0" smtClean="0"/>
              <a:t>Voluntary labour Turnover (Compulsory Redundancy)</a:t>
            </a:r>
            <a:endParaRPr lang="en-GB" sz="2350" dirty="0"/>
          </a:p>
        </p:txBody>
      </p:sp>
      <p:sp>
        <p:nvSpPr>
          <p:cNvPr id="5" name="Round Same Side Corner Rectangle 4">
            <a:hlinkClick r:id="" action="ppaction://noaction"/>
          </p:cNvPr>
          <p:cNvSpPr/>
          <p:nvPr/>
        </p:nvSpPr>
        <p:spPr>
          <a:xfrm>
            <a:off x="6948264" y="620688"/>
            <a:ext cx="792088" cy="360000"/>
          </a:xfrm>
          <a:prstGeom prst="round2SameRect">
            <a:avLst/>
          </a:prstGeom>
          <a:gradFill>
            <a:gsLst>
              <a:gs pos="0">
                <a:srgbClr val="002060"/>
              </a:gs>
              <a:gs pos="50000">
                <a:schemeClr val="tx2">
                  <a:lumMod val="60000"/>
                  <a:lumOff val="40000"/>
                </a:schemeClr>
              </a:gs>
              <a:gs pos="70000">
                <a:schemeClr val="tx2">
                  <a:lumMod val="40000"/>
                  <a:lumOff val="60000"/>
                </a:schemeClr>
              </a:gs>
              <a:gs pos="100000">
                <a:schemeClr val="tx2">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100" b="1" dirty="0" smtClean="0">
                <a:latin typeface="Arial" panose="020B0604020202020204" pitchFamily="34" charset="0"/>
                <a:cs typeface="Arial" panose="020B0604020202020204" pitchFamily="34" charset="0"/>
              </a:rPr>
              <a:t>Page 113</a:t>
            </a:r>
            <a:endParaRPr lang="en-GB" sz="11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251938123"/>
      </p:ext>
    </p:extLst>
  </p:cSld>
  <p:clrMapOvr>
    <a:masterClrMapping/>
  </p:clrMapOvr>
  <p:transition advClick="0"/>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a:spLocks noGrp="1"/>
          </p:cNvSpPr>
          <p:nvPr>
            <p:ph type="title"/>
          </p:nvPr>
        </p:nvSpPr>
        <p:spPr>
          <a:xfrm>
            <a:off x="35496" y="72008"/>
            <a:ext cx="7704856" cy="548680"/>
          </a:xfrm>
        </p:spPr>
        <p:txBody>
          <a:bodyPr>
            <a:noAutofit/>
          </a:bodyPr>
          <a:lstStyle/>
          <a:p>
            <a:r>
              <a:rPr lang="en-GB" sz="3600" dirty="0" smtClean="0"/>
              <a:t>21 – Exam Questions – January 2015</a:t>
            </a:r>
            <a:endParaRPr lang="en-GB" sz="3200" dirty="0"/>
          </a:p>
        </p:txBody>
      </p:sp>
      <p:sp>
        <p:nvSpPr>
          <p:cNvPr id="7" name="Rectangle 6"/>
          <p:cNvSpPr/>
          <p:nvPr/>
        </p:nvSpPr>
        <p:spPr>
          <a:xfrm>
            <a:off x="305525" y="1124744"/>
            <a:ext cx="8586955" cy="5593839"/>
          </a:xfrm>
          <a:prstGeom prst="rect">
            <a:avLst/>
          </a:prstGeom>
        </p:spPr>
        <p:txBody>
          <a:bodyPr wrap="square">
            <a:spAutoFit/>
          </a:bodyPr>
          <a:lstStyle/>
          <a:p>
            <a:pPr marL="457200" indent="-457200">
              <a:spcAft>
                <a:spcPts val="300"/>
              </a:spcAft>
              <a:buClr>
                <a:srgbClr val="F79646">
                  <a:lumMod val="50000"/>
                </a:srgbClr>
              </a:buClr>
              <a:buFont typeface="+mj-lt"/>
              <a:buAutoNum type="arabicPeriod"/>
              <a:tabLst>
                <a:tab pos="6259116" algn="r"/>
              </a:tabLst>
            </a:pPr>
            <a:r>
              <a:rPr lang="en-US" sz="2000" dirty="0" smtClean="0">
                <a:solidFill>
                  <a:srgbClr val="FF0000"/>
                </a:solidFill>
                <a:latin typeface="Arial" panose="020B0604020202020204" pitchFamily="34" charset="0"/>
                <a:cs typeface="Arial" panose="020B0604020202020204" pitchFamily="34" charset="0"/>
              </a:rPr>
              <a:t>Tata </a:t>
            </a:r>
            <a:r>
              <a:rPr lang="en-US" sz="2000" dirty="0">
                <a:solidFill>
                  <a:srgbClr val="FF0000"/>
                </a:solidFill>
                <a:latin typeface="Arial" panose="020B0604020202020204" pitchFamily="34" charset="0"/>
                <a:cs typeface="Arial" panose="020B0604020202020204" pitchFamily="34" charset="0"/>
              </a:rPr>
              <a:t>Steel announced that it would permanently reduce the workforce at </a:t>
            </a:r>
            <a:r>
              <a:rPr lang="en-US" sz="2000" dirty="0" smtClean="0">
                <a:solidFill>
                  <a:srgbClr val="FF0000"/>
                </a:solidFill>
                <a:latin typeface="Arial" panose="020B0604020202020204" pitchFamily="34" charset="0"/>
                <a:cs typeface="Arial" panose="020B0604020202020204" pitchFamily="34" charset="0"/>
              </a:rPr>
              <a:t>its </a:t>
            </a:r>
            <a:r>
              <a:rPr lang="en-US" sz="2000" dirty="0" err="1" smtClean="0">
                <a:solidFill>
                  <a:srgbClr val="FF0000"/>
                </a:solidFill>
                <a:latin typeface="Arial" panose="020B0604020202020204" pitchFamily="34" charset="0"/>
                <a:cs typeface="Arial" panose="020B0604020202020204" pitchFamily="34" charset="0"/>
              </a:rPr>
              <a:t>Scunthorpe</a:t>
            </a:r>
            <a:r>
              <a:rPr lang="en-US" sz="2000" dirty="0" smtClean="0">
                <a:solidFill>
                  <a:srgbClr val="FF0000"/>
                </a:solidFill>
                <a:latin typeface="Arial" panose="020B0604020202020204" pitchFamily="34" charset="0"/>
                <a:cs typeface="Arial" panose="020B0604020202020204" pitchFamily="34" charset="0"/>
              </a:rPr>
              <a:t> </a:t>
            </a:r>
            <a:r>
              <a:rPr lang="en-US" sz="2000" dirty="0">
                <a:solidFill>
                  <a:srgbClr val="FF0000"/>
                </a:solidFill>
                <a:latin typeface="Arial" panose="020B0604020202020204" pitchFamily="34" charset="0"/>
                <a:cs typeface="Arial" panose="020B0604020202020204" pitchFamily="34" charset="0"/>
              </a:rPr>
              <a:t>plant by 340 employees, due to weak demand for steel products</a:t>
            </a:r>
            <a:r>
              <a:rPr lang="en-US" sz="2000" dirty="0" smtClean="0">
                <a:solidFill>
                  <a:srgbClr val="FF0000"/>
                </a:solidFill>
                <a:latin typeface="Arial" panose="020B0604020202020204" pitchFamily="34" charset="0"/>
                <a:cs typeface="Arial" panose="020B0604020202020204" pitchFamily="34" charset="0"/>
              </a:rPr>
              <a:t>.</a:t>
            </a:r>
            <a:br>
              <a:rPr lang="en-US" sz="2000" dirty="0" smtClean="0">
                <a:solidFill>
                  <a:srgbClr val="FF0000"/>
                </a:solidFill>
                <a:latin typeface="Arial" panose="020B0604020202020204" pitchFamily="34" charset="0"/>
                <a:cs typeface="Arial" panose="020B0604020202020204" pitchFamily="34" charset="0"/>
              </a:rPr>
            </a:br>
            <a:r>
              <a:rPr lang="en-US" sz="2000" dirty="0" smtClean="0">
                <a:solidFill>
                  <a:srgbClr val="FF0000"/>
                </a:solidFill>
                <a:latin typeface="Arial" panose="020B0604020202020204" pitchFamily="34" charset="0"/>
                <a:cs typeface="Arial" panose="020B0604020202020204" pitchFamily="34" charset="0"/>
              </a:rPr>
              <a:t>(</a:t>
            </a:r>
            <a:r>
              <a:rPr lang="en-US" sz="2000" dirty="0">
                <a:solidFill>
                  <a:srgbClr val="FF0000"/>
                </a:solidFill>
                <a:latin typeface="Arial" panose="020B0604020202020204" pitchFamily="34" charset="0"/>
                <a:cs typeface="Arial" panose="020B0604020202020204" pitchFamily="34" charset="0"/>
              </a:rPr>
              <a:t>a) The most appropriate way for Tata Steel to reduce the number of employees is by	(1)</a:t>
            </a:r>
          </a:p>
          <a:p>
            <a:pPr marL="804863" indent="-342900">
              <a:spcAft>
                <a:spcPts val="300"/>
              </a:spcAft>
              <a:buClr>
                <a:srgbClr val="F79646">
                  <a:lumMod val="50000"/>
                </a:srgbClr>
              </a:buClr>
              <a:buFont typeface="+mj-lt"/>
              <a:buAutoNum type="alphaUcPeriod"/>
              <a:tabLst>
                <a:tab pos="6259116" algn="r"/>
              </a:tabLst>
            </a:pPr>
            <a:r>
              <a:rPr lang="en-US" sz="2000" dirty="0">
                <a:solidFill>
                  <a:srgbClr val="FF0000"/>
                </a:solidFill>
                <a:latin typeface="Arial" panose="020B0604020202020204" pitchFamily="34" charset="0"/>
                <a:cs typeface="Arial" panose="020B0604020202020204" pitchFamily="34" charset="0"/>
              </a:rPr>
              <a:t>resignation</a:t>
            </a:r>
          </a:p>
          <a:p>
            <a:pPr marL="804863" indent="-342900">
              <a:spcAft>
                <a:spcPts val="300"/>
              </a:spcAft>
              <a:buClr>
                <a:srgbClr val="F79646">
                  <a:lumMod val="50000"/>
                </a:srgbClr>
              </a:buClr>
              <a:buFont typeface="+mj-lt"/>
              <a:buAutoNum type="alphaUcPeriod"/>
              <a:tabLst>
                <a:tab pos="6259116" algn="r"/>
              </a:tabLst>
            </a:pPr>
            <a:r>
              <a:rPr lang="en-US" sz="2000" dirty="0" smtClean="0">
                <a:solidFill>
                  <a:srgbClr val="FF0000"/>
                </a:solidFill>
                <a:latin typeface="Arial" panose="020B0604020202020204" pitchFamily="34" charset="0"/>
                <a:cs typeface="Arial" panose="020B0604020202020204" pitchFamily="34" charset="0"/>
              </a:rPr>
              <a:t>redundancy</a:t>
            </a:r>
            <a:endParaRPr lang="en-US" sz="2000" dirty="0">
              <a:solidFill>
                <a:srgbClr val="FF0000"/>
              </a:solidFill>
              <a:latin typeface="Arial" panose="020B0604020202020204" pitchFamily="34" charset="0"/>
              <a:cs typeface="Arial" panose="020B0604020202020204" pitchFamily="34" charset="0"/>
            </a:endParaRPr>
          </a:p>
          <a:p>
            <a:pPr marL="804863" indent="-342900">
              <a:spcAft>
                <a:spcPts val="300"/>
              </a:spcAft>
              <a:buClr>
                <a:srgbClr val="F79646">
                  <a:lumMod val="50000"/>
                </a:srgbClr>
              </a:buClr>
              <a:buFont typeface="+mj-lt"/>
              <a:buAutoNum type="alphaUcPeriod"/>
              <a:tabLst>
                <a:tab pos="6259116" algn="r"/>
              </a:tabLst>
            </a:pPr>
            <a:r>
              <a:rPr lang="en-US" sz="2000" dirty="0" smtClean="0">
                <a:solidFill>
                  <a:srgbClr val="FF0000"/>
                </a:solidFill>
                <a:latin typeface="Arial" panose="020B0604020202020204" pitchFamily="34" charset="0"/>
                <a:cs typeface="Arial" panose="020B0604020202020204" pitchFamily="34" charset="0"/>
              </a:rPr>
              <a:t>training</a:t>
            </a:r>
            <a:endParaRPr lang="en-US" sz="2000" dirty="0">
              <a:solidFill>
                <a:srgbClr val="FF0000"/>
              </a:solidFill>
              <a:latin typeface="Arial" panose="020B0604020202020204" pitchFamily="34" charset="0"/>
              <a:cs typeface="Arial" panose="020B0604020202020204" pitchFamily="34" charset="0"/>
            </a:endParaRPr>
          </a:p>
          <a:p>
            <a:pPr marL="804863" indent="-342900">
              <a:spcAft>
                <a:spcPts val="300"/>
              </a:spcAft>
              <a:buClr>
                <a:srgbClr val="F79646">
                  <a:lumMod val="50000"/>
                </a:srgbClr>
              </a:buClr>
              <a:buFont typeface="+mj-lt"/>
              <a:buAutoNum type="alphaUcPeriod"/>
              <a:tabLst>
                <a:tab pos="6259116" algn="r"/>
              </a:tabLst>
            </a:pPr>
            <a:r>
              <a:rPr lang="en-US" sz="2000" dirty="0" smtClean="0">
                <a:solidFill>
                  <a:srgbClr val="FF0000"/>
                </a:solidFill>
                <a:latin typeface="Arial" panose="020B0604020202020204" pitchFamily="34" charset="0"/>
                <a:cs typeface="Arial" panose="020B0604020202020204" pitchFamily="34" charset="0"/>
              </a:rPr>
              <a:t>job </a:t>
            </a:r>
            <a:r>
              <a:rPr lang="en-US" sz="2000" dirty="0">
                <a:solidFill>
                  <a:srgbClr val="FF0000"/>
                </a:solidFill>
                <a:latin typeface="Arial" panose="020B0604020202020204" pitchFamily="34" charset="0"/>
                <a:cs typeface="Arial" panose="020B0604020202020204" pitchFamily="34" charset="0"/>
              </a:rPr>
              <a:t>rotation	(3</a:t>
            </a:r>
            <a:r>
              <a:rPr lang="en-US" sz="2000" dirty="0" smtClean="0">
                <a:solidFill>
                  <a:srgbClr val="FF0000"/>
                </a:solidFill>
                <a:latin typeface="Arial" panose="020B0604020202020204" pitchFamily="34" charset="0"/>
                <a:cs typeface="Arial" panose="020B0604020202020204" pitchFamily="34" charset="0"/>
              </a:rPr>
              <a:t>)</a:t>
            </a:r>
          </a:p>
          <a:p>
            <a:pPr marL="461963">
              <a:spcAft>
                <a:spcPts val="300"/>
              </a:spcAft>
              <a:buClr>
                <a:srgbClr val="F79646">
                  <a:lumMod val="50000"/>
                </a:srgbClr>
              </a:buClr>
              <a:tabLst>
                <a:tab pos="6259116" algn="r"/>
              </a:tabLst>
            </a:pPr>
            <a:r>
              <a:rPr lang="en-US" sz="2000" dirty="0" smtClean="0">
                <a:solidFill>
                  <a:srgbClr val="FF0000"/>
                </a:solidFill>
                <a:latin typeface="Arial" panose="020B0604020202020204" pitchFamily="34" charset="0"/>
                <a:cs typeface="Arial" panose="020B0604020202020204" pitchFamily="34" charset="0"/>
              </a:rPr>
              <a:t>Answer [  ]</a:t>
            </a:r>
          </a:p>
          <a:p>
            <a:pPr marL="461963">
              <a:spcAft>
                <a:spcPts val="300"/>
              </a:spcAft>
              <a:buClr>
                <a:srgbClr val="F79646">
                  <a:lumMod val="50000"/>
                </a:srgbClr>
              </a:buClr>
              <a:tabLst>
                <a:tab pos="6259116" algn="r"/>
              </a:tabLst>
            </a:pPr>
            <a:r>
              <a:rPr lang="en-US" sz="2000" dirty="0">
                <a:solidFill>
                  <a:srgbClr val="FF0000"/>
                </a:solidFill>
                <a:latin typeface="Arial" panose="020B0604020202020204" pitchFamily="34" charset="0"/>
                <a:cs typeface="Arial" panose="020B0604020202020204" pitchFamily="34" charset="0"/>
              </a:rPr>
              <a:t>(b) Explain why this answer is correct.</a:t>
            </a:r>
          </a:p>
          <a:p>
            <a:pPr fontAlgn="base">
              <a:spcBef>
                <a:spcPct val="0"/>
              </a:spcBef>
              <a:spcAft>
                <a:spcPts val="300"/>
              </a:spcAft>
              <a:buClr>
                <a:srgbClr val="F79646">
                  <a:lumMod val="50000"/>
                </a:srgbClr>
              </a:buClr>
              <a:tabLst>
                <a:tab pos="6259116" algn="r"/>
              </a:tabLst>
            </a:pPr>
            <a:r>
              <a:rPr lang="en-US" sz="2000" dirty="0" smtClean="0">
                <a:solidFill>
                  <a:srgbClr val="FF0000"/>
                </a:solidFill>
                <a:latin typeface="Arial" panose="020B0604020202020204" pitchFamily="34" charset="0"/>
                <a:cs typeface="Arial" panose="020B0604020202020204" pitchFamily="34" charset="0"/>
              </a:rPr>
              <a:t>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a:t>
            </a:r>
            <a:r>
              <a:rPr lang="en-US" sz="2000" b="1" dirty="0" smtClean="0">
                <a:solidFill>
                  <a:srgbClr val="FF0000"/>
                </a:solidFill>
                <a:latin typeface="Arial" panose="020B0604020202020204" pitchFamily="34" charset="0"/>
                <a:cs typeface="Arial" panose="020B0604020202020204" pitchFamily="34" charset="0"/>
              </a:rPr>
              <a:t>(</a:t>
            </a:r>
            <a:r>
              <a:rPr lang="en-US" sz="2000" b="1" dirty="0">
                <a:solidFill>
                  <a:srgbClr val="FF0000"/>
                </a:solidFill>
                <a:latin typeface="Arial" panose="020B0604020202020204" pitchFamily="34" charset="0"/>
                <a:cs typeface="Arial" panose="020B0604020202020204" pitchFamily="34" charset="0"/>
              </a:rPr>
              <a:t>Total for Question 4 = 4 marks)</a:t>
            </a:r>
            <a:endParaRPr lang="en-US" sz="2000" dirty="0">
              <a:solidFill>
                <a:srgbClr val="FF0000"/>
              </a:solidFill>
              <a:latin typeface="Arial" panose="020B0604020202020204" pitchFamily="34" charset="0"/>
              <a:cs typeface="Arial" panose="020B0604020202020204" pitchFamily="34" charset="0"/>
            </a:endParaRPr>
          </a:p>
        </p:txBody>
      </p:sp>
      <p:sp>
        <p:nvSpPr>
          <p:cNvPr id="4" name="TextBox 3">
            <a:hlinkClick r:id="rId3" action="ppaction://hlinkfile"/>
          </p:cNvPr>
          <p:cNvSpPr txBox="1"/>
          <p:nvPr/>
        </p:nvSpPr>
        <p:spPr>
          <a:xfrm>
            <a:off x="8244408" y="2773377"/>
            <a:ext cx="654346" cy="1015663"/>
          </a:xfrm>
          <a:prstGeom prst="rect">
            <a:avLst/>
          </a:prstGeom>
          <a:noFill/>
        </p:spPr>
        <p:txBody>
          <a:bodyPr wrap="none" rtlCol="0">
            <a:spAutoFit/>
          </a:bodyPr>
          <a:lstStyle/>
          <a:p>
            <a:r>
              <a:rPr lang="en-IE" sz="6000" b="1" dirty="0" smtClean="0">
                <a:solidFill>
                  <a:srgbClr val="FF0000"/>
                </a:solidFill>
              </a:rPr>
              <a:t>?</a:t>
            </a:r>
            <a:endParaRPr lang="en-GB" b="1" dirty="0">
              <a:solidFill>
                <a:srgbClr val="FF0000"/>
              </a:solidFill>
            </a:endParaRPr>
          </a:p>
        </p:txBody>
      </p:sp>
    </p:spTree>
    <p:extLst>
      <p:ext uri="{BB962C8B-B14F-4D97-AF65-F5344CB8AC3E}">
        <p14:creationId xmlns:p14="http://schemas.microsoft.com/office/powerpoint/2010/main" val="404938102"/>
      </p:ext>
    </p:extLst>
  </p:cSld>
  <p:clrMapOvr>
    <a:masterClrMapping/>
  </p:clrMapOvr>
  <p:transition advClick="0"/>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a:spLocks noGrp="1"/>
          </p:cNvSpPr>
          <p:nvPr>
            <p:ph type="title"/>
          </p:nvPr>
        </p:nvSpPr>
        <p:spPr/>
        <p:txBody>
          <a:bodyPr>
            <a:noAutofit/>
          </a:bodyPr>
          <a:lstStyle/>
          <a:p>
            <a:r>
              <a:rPr lang="en-GB" sz="3600" dirty="0" smtClean="0"/>
              <a:t>21 </a:t>
            </a:r>
            <a:r>
              <a:rPr lang="en-GB" sz="3600" dirty="0"/>
              <a:t>– Exam Questions – January </a:t>
            </a:r>
            <a:r>
              <a:rPr lang="en-GB" sz="3600" dirty="0" smtClean="0"/>
              <a:t>2016</a:t>
            </a:r>
            <a:endParaRPr lang="en-GB" sz="3200" dirty="0"/>
          </a:p>
        </p:txBody>
      </p:sp>
      <p:graphicFrame>
        <p:nvGraphicFramePr>
          <p:cNvPr id="4" name="Table 3"/>
          <p:cNvGraphicFramePr>
            <a:graphicFrameLocks noGrp="1"/>
          </p:cNvGraphicFramePr>
          <p:nvPr>
            <p:extLst>
              <p:ext uri="{D42A27DB-BD31-4B8C-83A1-F6EECF244321}">
                <p14:modId xmlns:p14="http://schemas.microsoft.com/office/powerpoint/2010/main" val="2384799723"/>
              </p:ext>
            </p:extLst>
          </p:nvPr>
        </p:nvGraphicFramePr>
        <p:xfrm>
          <a:off x="323528" y="1124744"/>
          <a:ext cx="8496944" cy="5486400"/>
        </p:xfrm>
        <a:graphic>
          <a:graphicData uri="http://schemas.openxmlformats.org/drawingml/2006/table">
            <a:tbl>
              <a:tblPr firstRow="1" bandRow="1">
                <a:tableStyleId>{5C22544A-7EE6-4342-B048-85BDC9FD1C3A}</a:tableStyleId>
              </a:tblPr>
              <a:tblGrid>
                <a:gridCol w="648072"/>
                <a:gridCol w="7056784"/>
                <a:gridCol w="792088"/>
              </a:tblGrid>
              <a:tr h="581464">
                <a:tc>
                  <a:txBody>
                    <a:bodyPr/>
                    <a:lstStyle/>
                    <a:p>
                      <a:r>
                        <a:rPr lang="en-GB" sz="1800" dirty="0" smtClean="0">
                          <a:latin typeface="Arial" panose="020B0604020202020204" pitchFamily="34" charset="0"/>
                          <a:cs typeface="Arial" panose="020B0604020202020204" pitchFamily="34" charset="0"/>
                        </a:rPr>
                        <a:t>1 (a)</a:t>
                      </a:r>
                      <a:endParaRPr lang="en-GB" sz="1800" dirty="0">
                        <a:latin typeface="Arial" panose="020B0604020202020204" pitchFamily="34" charset="0"/>
                        <a:cs typeface="Arial" panose="020B0604020202020204" pitchFamily="34" charset="0"/>
                      </a:endParaRPr>
                    </a:p>
                  </a:txBody>
                  <a:tcPr marL="68580" marR="68580" marT="34290" marB="34290"/>
                </a:tc>
                <a:tc>
                  <a:txBody>
                    <a:bodyPr/>
                    <a:lstStyle/>
                    <a:p>
                      <a:r>
                        <a:rPr kumimoji="0" lang="en-US" sz="1800" b="0" i="0" u="none" strike="noStrike" kern="1200" baseline="0" dirty="0" smtClean="0">
                          <a:solidFill>
                            <a:schemeClr val="lt1"/>
                          </a:solidFill>
                          <a:latin typeface="Arial" panose="020B0604020202020204" pitchFamily="34" charset="0"/>
                          <a:ea typeface="+mn-ea"/>
                          <a:cs typeface="Arial" panose="020B0604020202020204" pitchFamily="34" charset="0"/>
                        </a:rPr>
                        <a:t>The most appropriate way for Tata Steel to reduce the number of employees is by: Answer: B (redundancy)</a:t>
                      </a:r>
                    </a:p>
                  </a:txBody>
                  <a:tcPr marL="68580" marR="68580" marT="34290" marB="34290"/>
                </a:tc>
                <a:tc>
                  <a:txBody>
                    <a:bodyPr/>
                    <a:lstStyle/>
                    <a:p>
                      <a:pPr algn="ctr"/>
                      <a:r>
                        <a:rPr lang="en-GB" sz="1600" b="0" dirty="0" smtClean="0">
                          <a:latin typeface="Arial" panose="020B0604020202020204" pitchFamily="34" charset="0"/>
                          <a:cs typeface="Arial" panose="020B0604020202020204" pitchFamily="34" charset="0"/>
                        </a:rPr>
                        <a:t>1 mark</a:t>
                      </a:r>
                      <a:endParaRPr lang="en-GB" sz="1600" b="0" dirty="0">
                        <a:latin typeface="Arial" panose="020B0604020202020204" pitchFamily="34" charset="0"/>
                        <a:cs typeface="Arial" panose="020B0604020202020204" pitchFamily="34" charset="0"/>
                      </a:endParaRPr>
                    </a:p>
                  </a:txBody>
                  <a:tcPr marL="68580" marR="68580" marT="34290" marB="34290"/>
                </a:tc>
              </a:tr>
              <a:tr h="4819136">
                <a:tc>
                  <a:txBody>
                    <a:bodyPr/>
                    <a:lstStyle/>
                    <a:p>
                      <a:r>
                        <a:rPr lang="en-GB" sz="2000" dirty="0" smtClean="0">
                          <a:latin typeface="Arial" panose="020B0604020202020204" pitchFamily="34" charset="0"/>
                          <a:cs typeface="Arial" panose="020B0604020202020204" pitchFamily="34" charset="0"/>
                        </a:rPr>
                        <a:t>1(b)</a:t>
                      </a:r>
                      <a:endParaRPr lang="en-GB" sz="1800" dirty="0">
                        <a:latin typeface="Arial" panose="020B0604020202020204" pitchFamily="34" charset="0"/>
                        <a:cs typeface="Arial" panose="020B0604020202020204" pitchFamily="34" charset="0"/>
                      </a:endParaRPr>
                    </a:p>
                  </a:txBody>
                  <a:tcPr marL="68580" marR="68580" marT="34290" marB="34290"/>
                </a:tc>
                <a:tc>
                  <a:txBody>
                    <a:bodyPr/>
                    <a:lstStyle/>
                    <a:p>
                      <a:pPr>
                        <a:spcAft>
                          <a:spcPts val="600"/>
                        </a:spcAft>
                      </a:pPr>
                      <a:r>
                        <a:rPr lang="en-US" sz="1500" b="1" i="0" u="none" strike="noStrike" baseline="0" dirty="0" smtClean="0">
                          <a:solidFill>
                            <a:srgbClr val="000000"/>
                          </a:solidFill>
                          <a:latin typeface="Arial" panose="020B0604020202020204" pitchFamily="34" charset="0"/>
                          <a:cs typeface="Arial" panose="020B0604020202020204" pitchFamily="34" charset="0"/>
                        </a:rPr>
                        <a:t>Explain why this answer is correct: </a:t>
                      </a:r>
                      <a:endParaRPr lang="en-US" sz="1500" b="0" i="0" u="none" strike="noStrike" baseline="0" dirty="0" smtClean="0">
                        <a:solidFill>
                          <a:srgbClr val="000000"/>
                        </a:solidFill>
                        <a:latin typeface="Arial" panose="020B0604020202020204" pitchFamily="34" charset="0"/>
                        <a:cs typeface="Arial" panose="020B0604020202020204" pitchFamily="34" charset="0"/>
                      </a:endParaRPr>
                    </a:p>
                    <a:p>
                      <a:pPr marL="285750" indent="-285750">
                        <a:spcAft>
                          <a:spcPts val="600"/>
                        </a:spcAft>
                        <a:buFont typeface="Arial" panose="020B0604020202020204" pitchFamily="34" charset="0"/>
                        <a:buChar char="•"/>
                      </a:pPr>
                      <a:r>
                        <a:rPr lang="en-US" sz="1500" b="0" i="0" u="none" strike="noStrike" baseline="0" dirty="0" smtClean="0">
                          <a:solidFill>
                            <a:srgbClr val="000000"/>
                          </a:solidFill>
                          <a:latin typeface="Arial" panose="020B0604020202020204" pitchFamily="34" charset="0"/>
                          <a:cs typeface="Arial" panose="020B0604020202020204" pitchFamily="34" charset="0"/>
                        </a:rPr>
                        <a:t>Definition of redundancy e.g. when a job is no longer needed by a business </a:t>
                      </a:r>
                      <a:r>
                        <a:rPr lang="en-US" sz="1500" b="1" i="0" u="none" strike="noStrike" baseline="0" dirty="0" smtClean="0">
                          <a:solidFill>
                            <a:srgbClr val="000000"/>
                          </a:solidFill>
                          <a:latin typeface="Arial" panose="020B0604020202020204" pitchFamily="34" charset="0"/>
                          <a:cs typeface="Arial" panose="020B0604020202020204" pitchFamily="34" charset="0"/>
                        </a:rPr>
                        <a:t>(1) </a:t>
                      </a:r>
                      <a:endParaRPr lang="en-US" sz="1500" b="0" i="0" u="none" strike="noStrike" baseline="0" dirty="0" smtClean="0">
                        <a:solidFill>
                          <a:srgbClr val="000000"/>
                        </a:solidFill>
                        <a:latin typeface="Arial" panose="020B0604020202020204" pitchFamily="34" charset="0"/>
                        <a:cs typeface="Arial" panose="020B0604020202020204" pitchFamily="34" charset="0"/>
                      </a:endParaRPr>
                    </a:p>
                    <a:p>
                      <a:pPr marL="285750" indent="-285750">
                        <a:spcAft>
                          <a:spcPts val="600"/>
                        </a:spcAft>
                        <a:buFont typeface="Arial" panose="020B0604020202020204" pitchFamily="34" charset="0"/>
                        <a:buChar char="•"/>
                      </a:pPr>
                      <a:r>
                        <a:rPr lang="en-US" sz="1500" b="0" i="0" u="none" strike="noStrike" baseline="0" dirty="0" smtClean="0">
                          <a:solidFill>
                            <a:srgbClr val="000000"/>
                          </a:solidFill>
                          <a:latin typeface="Arial" panose="020B0604020202020204" pitchFamily="34" charset="0"/>
                          <a:cs typeface="Arial" panose="020B0604020202020204" pitchFamily="34" charset="0"/>
                        </a:rPr>
                        <a:t>Less steel is required to be produced at the </a:t>
                      </a:r>
                      <a:r>
                        <a:rPr lang="en-US" sz="1500" b="0" i="0" u="none" strike="noStrike" baseline="0" dirty="0" err="1" smtClean="0">
                          <a:solidFill>
                            <a:srgbClr val="000000"/>
                          </a:solidFill>
                          <a:latin typeface="Arial" panose="020B0604020202020204" pitchFamily="34" charset="0"/>
                          <a:cs typeface="Arial" panose="020B0604020202020204" pitchFamily="34" charset="0"/>
                        </a:rPr>
                        <a:t>Scunthorpe</a:t>
                      </a:r>
                      <a:r>
                        <a:rPr lang="en-US" sz="1500" b="0" i="0" u="none" strike="noStrike" baseline="0" dirty="0" smtClean="0">
                          <a:solidFill>
                            <a:srgbClr val="000000"/>
                          </a:solidFill>
                          <a:latin typeface="Arial" panose="020B0604020202020204" pitchFamily="34" charset="0"/>
                          <a:cs typeface="Arial" panose="020B0604020202020204" pitchFamily="34" charset="0"/>
                        </a:rPr>
                        <a:t> plant resulting in less employees needed </a:t>
                      </a:r>
                      <a:r>
                        <a:rPr lang="en-US" sz="1500" b="1" i="0" u="none" strike="noStrike" baseline="0" dirty="0" smtClean="0">
                          <a:solidFill>
                            <a:srgbClr val="000000"/>
                          </a:solidFill>
                          <a:latin typeface="Arial" panose="020B0604020202020204" pitchFamily="34" charset="0"/>
                          <a:cs typeface="Arial" panose="020B0604020202020204" pitchFamily="34" charset="0"/>
                        </a:rPr>
                        <a:t>(1) </a:t>
                      </a:r>
                      <a:endParaRPr lang="en-US" sz="1500" b="0" i="0" u="none" strike="noStrike" baseline="0" dirty="0" smtClean="0">
                        <a:solidFill>
                          <a:srgbClr val="000000"/>
                        </a:solidFill>
                        <a:latin typeface="Arial" panose="020B0604020202020204" pitchFamily="34" charset="0"/>
                        <a:cs typeface="Arial" panose="020B0604020202020204" pitchFamily="34" charset="0"/>
                      </a:endParaRPr>
                    </a:p>
                    <a:p>
                      <a:pPr marL="285750" indent="-285750">
                        <a:spcAft>
                          <a:spcPts val="600"/>
                        </a:spcAft>
                        <a:buFont typeface="Arial" panose="020B0604020202020204" pitchFamily="34" charset="0"/>
                        <a:buChar char="•"/>
                      </a:pPr>
                      <a:r>
                        <a:rPr lang="en-US" sz="1500" b="0" i="0" u="none" strike="noStrike" baseline="0" dirty="0" smtClean="0">
                          <a:solidFill>
                            <a:srgbClr val="000000"/>
                          </a:solidFill>
                          <a:latin typeface="Arial" panose="020B0604020202020204" pitchFamily="34" charset="0"/>
                          <a:cs typeface="Arial" panose="020B0604020202020204" pitchFamily="34" charset="0"/>
                        </a:rPr>
                        <a:t>Redundancy is the most appropriate as Tata are unlikely to lose this number of employees through natural wastage </a:t>
                      </a:r>
                      <a:r>
                        <a:rPr lang="en-US" sz="1500" b="1" i="0" u="none" strike="noStrike" baseline="0" dirty="0" smtClean="0">
                          <a:solidFill>
                            <a:srgbClr val="000000"/>
                          </a:solidFill>
                          <a:latin typeface="Arial" panose="020B0604020202020204" pitchFamily="34" charset="0"/>
                          <a:cs typeface="Arial" panose="020B0604020202020204" pitchFamily="34" charset="0"/>
                        </a:rPr>
                        <a:t>(1) </a:t>
                      </a:r>
                      <a:endParaRPr lang="en-GB" sz="1500" b="0" i="0" u="none" strike="noStrike" baseline="0" dirty="0" smtClean="0">
                        <a:solidFill>
                          <a:srgbClr val="000000"/>
                        </a:solidFill>
                        <a:latin typeface="Arial" panose="020B0604020202020204" pitchFamily="34" charset="0"/>
                        <a:cs typeface="Arial" panose="020B0604020202020204" pitchFamily="34" charset="0"/>
                      </a:endParaRPr>
                    </a:p>
                    <a:p>
                      <a:pPr>
                        <a:spcAft>
                          <a:spcPts val="600"/>
                        </a:spcAft>
                      </a:pPr>
                      <a:r>
                        <a:rPr lang="en-US" sz="1500" b="1" i="0" u="none" strike="noStrike" baseline="0" dirty="0" smtClean="0">
                          <a:solidFill>
                            <a:srgbClr val="000000"/>
                          </a:solidFill>
                          <a:latin typeface="Arial" panose="020B0604020202020204" pitchFamily="34" charset="0"/>
                          <a:cs typeface="Arial" panose="020B0604020202020204" pitchFamily="34" charset="0"/>
                        </a:rPr>
                        <a:t>Alternatively, up to two of the marks above can be achieved by explaining (not defining) distracters, for example: </a:t>
                      </a:r>
                      <a:endParaRPr lang="en-US" sz="1500" b="0" i="0" u="none" strike="noStrike" baseline="0" dirty="0" smtClean="0">
                        <a:solidFill>
                          <a:srgbClr val="000000"/>
                        </a:solidFill>
                        <a:latin typeface="Arial" panose="020B0604020202020204" pitchFamily="34" charset="0"/>
                        <a:cs typeface="Arial" panose="020B0604020202020204" pitchFamily="34" charset="0"/>
                      </a:endParaRPr>
                    </a:p>
                    <a:p>
                      <a:pPr marL="285750" indent="-285750">
                        <a:spcAft>
                          <a:spcPts val="600"/>
                        </a:spcAft>
                        <a:buFont typeface="Arial" panose="020B0604020202020204" pitchFamily="34" charset="0"/>
                        <a:buChar char="•"/>
                      </a:pPr>
                      <a:r>
                        <a:rPr lang="en-US" sz="1500" b="0" i="0" u="none" strike="noStrike" baseline="0" dirty="0" smtClean="0">
                          <a:solidFill>
                            <a:srgbClr val="000000"/>
                          </a:solidFill>
                          <a:latin typeface="Arial" panose="020B0604020202020204" pitchFamily="34" charset="0"/>
                          <a:cs typeface="Arial" panose="020B0604020202020204" pitchFamily="34" charset="0"/>
                        </a:rPr>
                        <a:t>A is wrong because an employee resigns when they want to leave not when the company would like them to leave </a:t>
                      </a:r>
                      <a:r>
                        <a:rPr lang="en-US" sz="1500" b="1" i="0" u="none" strike="noStrike" baseline="0" dirty="0" smtClean="0">
                          <a:solidFill>
                            <a:srgbClr val="000000"/>
                          </a:solidFill>
                          <a:latin typeface="Arial" panose="020B0604020202020204" pitchFamily="34" charset="0"/>
                          <a:cs typeface="Arial" panose="020B0604020202020204" pitchFamily="34" charset="0"/>
                        </a:rPr>
                        <a:t>(1) </a:t>
                      </a:r>
                      <a:endParaRPr lang="en-US" sz="1500" b="0" i="0" u="none" strike="noStrike" baseline="0" dirty="0" smtClean="0">
                        <a:solidFill>
                          <a:srgbClr val="000000"/>
                        </a:solidFill>
                        <a:latin typeface="Arial" panose="020B0604020202020204" pitchFamily="34" charset="0"/>
                        <a:cs typeface="Arial" panose="020B0604020202020204" pitchFamily="34" charset="0"/>
                      </a:endParaRPr>
                    </a:p>
                    <a:p>
                      <a:pPr marL="285750" indent="-285750">
                        <a:spcAft>
                          <a:spcPts val="600"/>
                        </a:spcAft>
                        <a:buFont typeface="Arial" panose="020B0604020202020204" pitchFamily="34" charset="0"/>
                        <a:buChar char="•"/>
                      </a:pPr>
                      <a:r>
                        <a:rPr lang="en-US" sz="1500" b="0" i="0" u="none" strike="noStrike" baseline="0" dirty="0" smtClean="0">
                          <a:solidFill>
                            <a:srgbClr val="000000"/>
                          </a:solidFill>
                          <a:latin typeface="Arial" panose="020B0604020202020204" pitchFamily="34" charset="0"/>
                          <a:cs typeface="Arial" panose="020B0604020202020204" pitchFamily="34" charset="0"/>
                        </a:rPr>
                        <a:t>C is wrong because training will only improve the skills of employees as this is unlikely to be done when job losses are being planned </a:t>
                      </a:r>
                      <a:r>
                        <a:rPr lang="en-US" sz="1500" b="1" i="0" u="none" strike="noStrike" baseline="0" dirty="0" smtClean="0">
                          <a:solidFill>
                            <a:srgbClr val="000000"/>
                          </a:solidFill>
                          <a:latin typeface="Arial" panose="020B0604020202020204" pitchFamily="34" charset="0"/>
                          <a:cs typeface="Arial" panose="020B0604020202020204" pitchFamily="34" charset="0"/>
                        </a:rPr>
                        <a:t>(1) </a:t>
                      </a:r>
                      <a:endParaRPr lang="en-US" sz="1500" b="0" i="0" u="none" strike="noStrike" baseline="0" dirty="0" smtClean="0">
                        <a:solidFill>
                          <a:srgbClr val="000000"/>
                        </a:solidFill>
                        <a:latin typeface="Arial" panose="020B0604020202020204" pitchFamily="34" charset="0"/>
                        <a:cs typeface="Arial" panose="020B0604020202020204" pitchFamily="34" charset="0"/>
                      </a:endParaRPr>
                    </a:p>
                    <a:p>
                      <a:pPr marL="285750" indent="-285750">
                        <a:spcAft>
                          <a:spcPts val="600"/>
                        </a:spcAft>
                        <a:buFont typeface="Arial" panose="020B0604020202020204" pitchFamily="34" charset="0"/>
                        <a:buChar char="•"/>
                      </a:pPr>
                      <a:r>
                        <a:rPr lang="en-US" sz="1500" b="0" i="0" u="none" strike="noStrike" baseline="0" dirty="0" smtClean="0">
                          <a:solidFill>
                            <a:srgbClr val="000000"/>
                          </a:solidFill>
                          <a:latin typeface="Arial" panose="020B0604020202020204" pitchFamily="34" charset="0"/>
                          <a:cs typeface="Arial" panose="020B0604020202020204" pitchFamily="34" charset="0"/>
                        </a:rPr>
                        <a:t>D is wrong because this will not reduce the number of employees as it involves employees moving around the business for motivational purposes </a:t>
                      </a:r>
                      <a:r>
                        <a:rPr lang="en-US" sz="1500" b="1" i="0" u="none" strike="noStrike" baseline="0" dirty="0" smtClean="0">
                          <a:solidFill>
                            <a:srgbClr val="000000"/>
                          </a:solidFill>
                          <a:latin typeface="Arial" panose="020B0604020202020204" pitchFamily="34" charset="0"/>
                          <a:cs typeface="Arial" panose="020B0604020202020204" pitchFamily="34" charset="0"/>
                        </a:rPr>
                        <a:t>(1) </a:t>
                      </a:r>
                      <a:endParaRPr lang="en-GB" sz="1500" b="0" i="0" u="none" strike="noStrike" baseline="0" dirty="0" smtClean="0">
                        <a:solidFill>
                          <a:srgbClr val="000000"/>
                        </a:solidFill>
                        <a:latin typeface="Arial" panose="020B0604020202020204" pitchFamily="34" charset="0"/>
                        <a:cs typeface="Arial" panose="020B0604020202020204" pitchFamily="34" charset="0"/>
                      </a:endParaRPr>
                    </a:p>
                    <a:p>
                      <a:pPr>
                        <a:spcAft>
                          <a:spcPts val="600"/>
                        </a:spcAft>
                      </a:pPr>
                      <a:r>
                        <a:rPr lang="en-US" sz="1500" b="0" i="0" u="none" strike="noStrike" baseline="0" dirty="0" smtClean="0">
                          <a:solidFill>
                            <a:srgbClr val="000000"/>
                          </a:solidFill>
                          <a:latin typeface="Arial" panose="020B0604020202020204" pitchFamily="34" charset="0"/>
                          <a:cs typeface="Arial" panose="020B0604020202020204" pitchFamily="34" charset="0"/>
                        </a:rPr>
                        <a:t>Any acceptable answer that shows selective knowledge/ understanding/ application and/or development. </a:t>
                      </a:r>
                    </a:p>
                    <a:p>
                      <a:pPr>
                        <a:spcAft>
                          <a:spcPts val="600"/>
                        </a:spcAft>
                      </a:pPr>
                      <a:r>
                        <a:rPr lang="en-US" sz="1500" b="1" i="0" u="none" strike="noStrike" baseline="0" dirty="0" smtClean="0">
                          <a:solidFill>
                            <a:srgbClr val="000000"/>
                          </a:solidFill>
                          <a:latin typeface="Arial" panose="020B0604020202020204" pitchFamily="34" charset="0"/>
                          <a:cs typeface="Arial" panose="020B0604020202020204" pitchFamily="34" charset="0"/>
                        </a:rPr>
                        <a:t>N.B. up to 2 marks out of 3 may be gained for part (b) if part (a) is incorrect.</a:t>
                      </a:r>
                      <a:endParaRPr lang="en-US" sz="1500" b="0" i="0" u="none" strike="noStrike" baseline="0" dirty="0" smtClean="0">
                        <a:solidFill>
                          <a:srgbClr val="000000"/>
                        </a:solidFill>
                        <a:latin typeface="Arial" panose="020B0604020202020204" pitchFamily="34" charset="0"/>
                        <a:cs typeface="Arial" panose="020B0604020202020204" pitchFamily="34" charset="0"/>
                      </a:endParaRPr>
                    </a:p>
                  </a:txBody>
                  <a:tcPr marL="68580" marR="68580" marT="34290" marB="34290"/>
                </a:tc>
                <a:tc>
                  <a:txBody>
                    <a:bodyPr/>
                    <a:lstStyle/>
                    <a:p>
                      <a:pPr algn="ctr"/>
                      <a:endParaRPr lang="en-GB" sz="1600" dirty="0" smtClean="0">
                        <a:latin typeface="Arial" panose="020B0604020202020204" pitchFamily="34" charset="0"/>
                        <a:cs typeface="Arial" panose="020B0604020202020204" pitchFamily="34" charset="0"/>
                      </a:endParaRPr>
                    </a:p>
                    <a:p>
                      <a:pPr algn="ctr"/>
                      <a:endParaRPr lang="en-GB" sz="1600" dirty="0" smtClean="0">
                        <a:latin typeface="Arial" panose="020B0604020202020204" pitchFamily="34" charset="0"/>
                        <a:cs typeface="Arial" panose="020B0604020202020204" pitchFamily="34" charset="0"/>
                      </a:endParaRPr>
                    </a:p>
                    <a:p>
                      <a:pPr algn="ctr"/>
                      <a:endParaRPr lang="en-GB" sz="1600" dirty="0" smtClean="0">
                        <a:latin typeface="Arial" panose="020B0604020202020204" pitchFamily="34" charset="0"/>
                        <a:cs typeface="Arial" panose="020B0604020202020204" pitchFamily="34" charset="0"/>
                      </a:endParaRPr>
                    </a:p>
                    <a:p>
                      <a:pPr algn="ctr"/>
                      <a:r>
                        <a:rPr lang="en-GB" sz="1600" dirty="0" smtClean="0">
                          <a:latin typeface="Arial" panose="020B0604020202020204" pitchFamily="34" charset="0"/>
                          <a:cs typeface="Arial" panose="020B0604020202020204" pitchFamily="34" charset="0"/>
                        </a:rPr>
                        <a:t>1-3 marks</a:t>
                      </a:r>
                    </a:p>
                    <a:p>
                      <a:pPr algn="ctr"/>
                      <a:endParaRPr lang="en-GB" sz="1600" dirty="0" smtClean="0">
                        <a:latin typeface="Arial" panose="020B0604020202020204" pitchFamily="34" charset="0"/>
                        <a:cs typeface="Arial" panose="020B0604020202020204" pitchFamily="34" charset="0"/>
                      </a:endParaRPr>
                    </a:p>
                    <a:p>
                      <a:pPr algn="ctr"/>
                      <a:endParaRPr lang="en-IE" sz="1600" dirty="0" smtClean="0">
                        <a:latin typeface="Arial" panose="020B0604020202020204" pitchFamily="34" charset="0"/>
                        <a:cs typeface="Arial" panose="020B0604020202020204" pitchFamily="34" charset="0"/>
                      </a:endParaRPr>
                    </a:p>
                    <a:p>
                      <a:pPr algn="ctr"/>
                      <a:endParaRPr lang="en-GB" sz="1600" dirty="0" smtClean="0">
                        <a:latin typeface="Arial" panose="020B0604020202020204" pitchFamily="34" charset="0"/>
                        <a:cs typeface="Arial" panose="020B0604020202020204" pitchFamily="34" charset="0"/>
                      </a:endParaRPr>
                    </a:p>
                    <a:p>
                      <a:pPr algn="ctr"/>
                      <a:endParaRPr lang="en-GB" sz="1600" dirty="0" smtClean="0">
                        <a:latin typeface="Arial" panose="020B0604020202020204" pitchFamily="34" charset="0"/>
                        <a:cs typeface="Arial" panose="020B0604020202020204" pitchFamily="34" charset="0"/>
                      </a:endParaRPr>
                    </a:p>
                    <a:p>
                      <a:pPr algn="ctr"/>
                      <a:endParaRPr lang="en-GB" sz="1600" dirty="0" smtClean="0">
                        <a:latin typeface="Arial" panose="020B0604020202020204" pitchFamily="34" charset="0"/>
                        <a:cs typeface="Arial" panose="020B0604020202020204" pitchFamily="34" charset="0"/>
                      </a:endParaRPr>
                    </a:p>
                    <a:p>
                      <a:pPr algn="ctr"/>
                      <a:endParaRPr lang="en-GB" sz="1600" dirty="0" smtClean="0">
                        <a:latin typeface="Arial" panose="020B0604020202020204" pitchFamily="34" charset="0"/>
                        <a:cs typeface="Arial" panose="020B0604020202020204" pitchFamily="34" charset="0"/>
                      </a:endParaRPr>
                    </a:p>
                    <a:p>
                      <a:pPr algn="ctr"/>
                      <a:endParaRPr lang="en-GB" sz="1600" dirty="0" smtClean="0">
                        <a:latin typeface="Arial" panose="020B0604020202020204" pitchFamily="34" charset="0"/>
                        <a:cs typeface="Arial" panose="020B0604020202020204" pitchFamily="34" charset="0"/>
                      </a:endParaRPr>
                    </a:p>
                    <a:p>
                      <a:pPr algn="ctr"/>
                      <a:endParaRPr lang="en-GB" sz="1600" dirty="0" smtClean="0">
                        <a:latin typeface="Arial" panose="020B0604020202020204" pitchFamily="34" charset="0"/>
                        <a:cs typeface="Arial" panose="020B0604020202020204" pitchFamily="34" charset="0"/>
                      </a:endParaRPr>
                    </a:p>
                    <a:p>
                      <a:pPr algn="ctr"/>
                      <a:endParaRPr lang="en-GB" sz="1600" dirty="0" smtClean="0">
                        <a:latin typeface="Arial" panose="020B0604020202020204" pitchFamily="34" charset="0"/>
                        <a:cs typeface="Arial" panose="020B0604020202020204" pitchFamily="34" charset="0"/>
                      </a:endParaRPr>
                    </a:p>
                    <a:p>
                      <a:pPr algn="ctr"/>
                      <a:r>
                        <a:rPr lang="en-GB" sz="1600" dirty="0" smtClean="0">
                          <a:latin typeface="Arial" panose="020B0604020202020204" pitchFamily="34" charset="0"/>
                          <a:cs typeface="Arial" panose="020B0604020202020204" pitchFamily="34" charset="0"/>
                        </a:rPr>
                        <a:t>Total 4</a:t>
                      </a:r>
                      <a:r>
                        <a:rPr lang="en-GB" sz="1600" baseline="0" dirty="0" smtClean="0">
                          <a:latin typeface="Arial" panose="020B0604020202020204" pitchFamily="34" charset="0"/>
                          <a:cs typeface="Arial" panose="020B0604020202020204" pitchFamily="34" charset="0"/>
                        </a:rPr>
                        <a:t> marks</a:t>
                      </a:r>
                      <a:endParaRPr lang="en-GB" sz="1800" dirty="0" smtClean="0">
                        <a:latin typeface="Arial" panose="020B0604020202020204" pitchFamily="34" charset="0"/>
                        <a:cs typeface="Arial" panose="020B0604020202020204" pitchFamily="34" charset="0"/>
                      </a:endParaRPr>
                    </a:p>
                  </a:txBody>
                  <a:tcPr marL="68580" marR="68580" marT="34290" marB="34290"/>
                </a:tc>
              </a:tr>
            </a:tbl>
          </a:graphicData>
        </a:graphic>
      </p:graphicFrame>
      <p:sp>
        <p:nvSpPr>
          <p:cNvPr id="5" name="TextBox 4">
            <a:hlinkClick r:id="rId3" action="ppaction://hlinkfile"/>
          </p:cNvPr>
          <p:cNvSpPr txBox="1"/>
          <p:nvPr/>
        </p:nvSpPr>
        <p:spPr>
          <a:xfrm>
            <a:off x="8100392" y="3277433"/>
            <a:ext cx="654346" cy="1015663"/>
          </a:xfrm>
          <a:prstGeom prst="rect">
            <a:avLst/>
          </a:prstGeom>
          <a:noFill/>
        </p:spPr>
        <p:txBody>
          <a:bodyPr wrap="none" rtlCol="0">
            <a:spAutoFit/>
          </a:bodyPr>
          <a:lstStyle/>
          <a:p>
            <a:r>
              <a:rPr lang="en-IE" sz="6000" b="1" dirty="0" smtClean="0">
                <a:solidFill>
                  <a:srgbClr val="FF0000"/>
                </a:solidFill>
              </a:rPr>
              <a:t>?</a:t>
            </a:r>
            <a:endParaRPr lang="en-GB" b="1" dirty="0">
              <a:solidFill>
                <a:srgbClr val="FF0000"/>
              </a:solidFill>
            </a:endParaRPr>
          </a:p>
        </p:txBody>
      </p:sp>
    </p:spTree>
    <p:extLst>
      <p:ext uri="{BB962C8B-B14F-4D97-AF65-F5344CB8AC3E}">
        <p14:creationId xmlns:p14="http://schemas.microsoft.com/office/powerpoint/2010/main" val="2889461417"/>
      </p:ext>
    </p:extLst>
  </p:cSld>
  <p:clrMapOvr>
    <a:masterClrMapping/>
  </p:clrMapOvr>
  <p:transition advClick="0"/>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0"/>
            <a:ext cx="7704856" cy="620688"/>
          </a:xfrm>
        </p:spPr>
        <p:txBody>
          <a:bodyPr>
            <a:noAutofit/>
          </a:bodyPr>
          <a:lstStyle/>
          <a:p>
            <a:r>
              <a:rPr lang="en-GB" sz="3700" b="1" dirty="0" smtClean="0"/>
              <a:t>1 – New Business Ideas - Expectations</a:t>
            </a:r>
          </a:p>
        </p:txBody>
      </p:sp>
      <p:sp>
        <p:nvSpPr>
          <p:cNvPr id="2" name="Rectangle 1"/>
          <p:cNvSpPr/>
          <p:nvPr/>
        </p:nvSpPr>
        <p:spPr>
          <a:xfrm>
            <a:off x="251520" y="1096426"/>
            <a:ext cx="8640960" cy="5355312"/>
          </a:xfrm>
          <a:prstGeom prst="rect">
            <a:avLst/>
          </a:prstGeom>
        </p:spPr>
        <p:txBody>
          <a:bodyPr wrap="square">
            <a:spAutoFit/>
          </a:bodyPr>
          <a:lstStyle/>
          <a:p>
            <a:pPr>
              <a:buClr>
                <a:schemeClr val="accent6">
                  <a:lumMod val="50000"/>
                </a:schemeClr>
              </a:buClr>
            </a:pPr>
            <a:r>
              <a:rPr lang="en-US" b="1" dirty="0"/>
              <a:t>What are examiners looking for</a:t>
            </a:r>
            <a:r>
              <a:rPr lang="en-US" b="1" dirty="0" smtClean="0"/>
              <a:t>?</a:t>
            </a:r>
            <a:endParaRPr lang="en-US" b="1" dirty="0"/>
          </a:p>
          <a:p>
            <a:pPr marL="457200" indent="-457200">
              <a:buClr>
                <a:schemeClr val="accent6">
                  <a:lumMod val="50000"/>
                </a:schemeClr>
              </a:buClr>
              <a:buFont typeface="Wingdings 3" panose="05040102010807070707" pitchFamily="18" charset="2"/>
              <a:buChar char=""/>
            </a:pPr>
            <a:r>
              <a:rPr lang="en-US" dirty="0"/>
              <a:t>Examiners use instructions to help you to decide the length and depth of your answer</a:t>
            </a:r>
            <a:r>
              <a:rPr lang="en-US" dirty="0" smtClean="0"/>
              <a:t>.</a:t>
            </a:r>
            <a:endParaRPr lang="en-US" dirty="0"/>
          </a:p>
          <a:p>
            <a:pPr>
              <a:buClr>
                <a:schemeClr val="accent6">
                  <a:lumMod val="50000"/>
                </a:schemeClr>
              </a:buClr>
            </a:pPr>
            <a:r>
              <a:rPr lang="en-US" b="1" dirty="0"/>
              <a:t>State, define, list, outline</a:t>
            </a:r>
          </a:p>
          <a:p>
            <a:pPr marL="457200" indent="-457200">
              <a:buClr>
                <a:schemeClr val="accent6">
                  <a:lumMod val="50000"/>
                </a:schemeClr>
              </a:buClr>
              <a:buFont typeface="Wingdings 3" panose="05040102010807070707" pitchFamily="18" charset="2"/>
              <a:buChar char=""/>
            </a:pPr>
            <a:r>
              <a:rPr lang="en-US" dirty="0"/>
              <a:t>These key words require short, concise answers, often recall of material that you have </a:t>
            </a:r>
            <a:r>
              <a:rPr lang="en-US" dirty="0" err="1"/>
              <a:t>memorised</a:t>
            </a:r>
            <a:r>
              <a:rPr lang="en-US" dirty="0" smtClean="0"/>
              <a:t>.</a:t>
            </a:r>
            <a:endParaRPr lang="en-US" dirty="0"/>
          </a:p>
          <a:p>
            <a:pPr>
              <a:buClr>
                <a:schemeClr val="accent6">
                  <a:lumMod val="50000"/>
                </a:schemeClr>
              </a:buClr>
            </a:pPr>
            <a:r>
              <a:rPr lang="en-US" b="1" dirty="0"/>
              <a:t>Explain, describe, discuss</a:t>
            </a:r>
          </a:p>
          <a:p>
            <a:pPr marL="457200" indent="-457200">
              <a:buClr>
                <a:schemeClr val="accent6">
                  <a:lumMod val="50000"/>
                </a:schemeClr>
              </a:buClr>
              <a:buFont typeface="Wingdings 3" panose="05040102010807070707" pitchFamily="18" charset="2"/>
              <a:buChar char=""/>
            </a:pPr>
            <a:r>
              <a:rPr lang="en-US" dirty="0"/>
              <a:t>Some reasoning or some reference to theory is needed, depending on the context.</a:t>
            </a:r>
          </a:p>
          <a:p>
            <a:pPr marL="457200" indent="-457200">
              <a:buClr>
                <a:schemeClr val="accent6">
                  <a:lumMod val="50000"/>
                </a:schemeClr>
              </a:buClr>
              <a:buFont typeface="Wingdings 3" panose="05040102010807070707" pitchFamily="18" charset="2"/>
              <a:buChar char=""/>
            </a:pPr>
            <a:r>
              <a:rPr lang="en-US" dirty="0"/>
              <a:t>Explaining and discussing require you to give a more detailed answer than when you are asked to ‘describe' something</a:t>
            </a:r>
            <a:r>
              <a:rPr lang="en-US" dirty="0" smtClean="0"/>
              <a:t>.</a:t>
            </a:r>
            <a:endParaRPr lang="en-US" dirty="0"/>
          </a:p>
          <a:p>
            <a:pPr>
              <a:buClr>
                <a:schemeClr val="accent6">
                  <a:lumMod val="50000"/>
                </a:schemeClr>
              </a:buClr>
            </a:pPr>
            <a:r>
              <a:rPr lang="en-US" b="1" dirty="0"/>
              <a:t>Apply</a:t>
            </a:r>
          </a:p>
          <a:p>
            <a:pPr marL="457200" indent="-457200">
              <a:buClr>
                <a:schemeClr val="accent6">
                  <a:lumMod val="50000"/>
                </a:schemeClr>
              </a:buClr>
              <a:buFont typeface="Wingdings 3" panose="05040102010807070707" pitchFamily="18" charset="2"/>
              <a:buChar char=""/>
            </a:pPr>
            <a:r>
              <a:rPr lang="en-US" dirty="0"/>
              <a:t>Here, you must make sure that you relate your answer to the given situation (this is always good practice in Business Studies exams</a:t>
            </a:r>
            <a:r>
              <a:rPr lang="en-US" dirty="0" smtClean="0"/>
              <a:t>).</a:t>
            </a:r>
            <a:endParaRPr lang="en-US" dirty="0"/>
          </a:p>
          <a:p>
            <a:pPr>
              <a:buClr>
                <a:schemeClr val="accent6">
                  <a:lumMod val="50000"/>
                </a:schemeClr>
              </a:buClr>
            </a:pPr>
            <a:r>
              <a:rPr lang="en-US" b="1" dirty="0"/>
              <a:t>Evaluate</a:t>
            </a:r>
          </a:p>
          <a:p>
            <a:pPr marL="457200" indent="-457200">
              <a:buClr>
                <a:schemeClr val="accent6">
                  <a:lumMod val="50000"/>
                </a:schemeClr>
              </a:buClr>
              <a:buFont typeface="Wingdings 3" panose="05040102010807070707" pitchFamily="18" charset="2"/>
              <a:buChar char=""/>
            </a:pPr>
            <a:r>
              <a:rPr lang="en-US" dirty="0"/>
              <a:t>You are required to provide full and detailed arguments, often ‘for' and ‘against', to show your depth of understanding</a:t>
            </a:r>
            <a:r>
              <a:rPr lang="en-US" dirty="0" smtClean="0"/>
              <a:t>.</a:t>
            </a:r>
            <a:endParaRPr lang="en-US" dirty="0"/>
          </a:p>
          <a:p>
            <a:pPr>
              <a:buClr>
                <a:schemeClr val="accent6">
                  <a:lumMod val="50000"/>
                </a:schemeClr>
              </a:buClr>
            </a:pPr>
            <a:r>
              <a:rPr lang="en-US" b="1" dirty="0"/>
              <a:t>Calculate</a:t>
            </a:r>
          </a:p>
          <a:p>
            <a:pPr marL="457200" indent="-457200">
              <a:buClr>
                <a:schemeClr val="accent6">
                  <a:lumMod val="50000"/>
                </a:schemeClr>
              </a:buClr>
              <a:buFont typeface="Wingdings 3" panose="05040102010807070707" pitchFamily="18" charset="2"/>
              <a:buChar char=""/>
            </a:pPr>
            <a:r>
              <a:rPr lang="en-US" dirty="0"/>
              <a:t>A numerical answer is required here</a:t>
            </a:r>
            <a:r>
              <a:rPr lang="en-US" dirty="0" smtClean="0"/>
              <a:t>.</a:t>
            </a:r>
            <a:endParaRPr lang="en-US" dirty="0"/>
          </a:p>
        </p:txBody>
      </p:sp>
    </p:spTree>
    <p:extLst>
      <p:ext uri="{BB962C8B-B14F-4D97-AF65-F5344CB8AC3E}">
        <p14:creationId xmlns:p14="http://schemas.microsoft.com/office/powerpoint/2010/main" val="2294758787"/>
      </p:ext>
    </p:extLst>
  </p:cSld>
  <p:clrMapOvr>
    <a:masterClrMapping/>
  </p:clrMapOvr>
  <p:transition advClick="0"/>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65135" y="1091783"/>
            <a:ext cx="8555337" cy="5508175"/>
          </a:xfrm>
          <a:prstGeom prst="rect">
            <a:avLst/>
          </a:prstGeom>
        </p:spPr>
        <p:txBody>
          <a:bodyPr wrap="square">
            <a:spAutoFit/>
          </a:bodyPr>
          <a:lstStyle/>
          <a:p>
            <a:pPr marL="342900" indent="-342900">
              <a:spcAft>
                <a:spcPts val="400"/>
              </a:spcAft>
              <a:buClr>
                <a:schemeClr val="accent6">
                  <a:lumMod val="50000"/>
                </a:schemeClr>
              </a:buClr>
              <a:buFont typeface="+mj-lt"/>
              <a:buAutoNum type="arabicPeriod" startAt="11"/>
              <a:tabLst>
                <a:tab pos="8345488" algn="r"/>
              </a:tabLst>
            </a:pPr>
            <a:r>
              <a:rPr lang="en-US" sz="1660" dirty="0">
                <a:solidFill>
                  <a:srgbClr val="FF0000"/>
                </a:solidFill>
                <a:latin typeface="Arial" panose="020B0604020202020204" pitchFamily="34" charset="0"/>
                <a:cs typeface="Arial" panose="020B0604020202020204" pitchFamily="34" charset="0"/>
              </a:rPr>
              <a:t>Evaluate possible ways by which Tesco could reduce its labour costs</a:t>
            </a:r>
            <a:r>
              <a:rPr lang="en-US" sz="1660" dirty="0" smtClean="0">
                <a:solidFill>
                  <a:srgbClr val="FF0000"/>
                </a:solidFill>
                <a:latin typeface="Arial" panose="020B0604020202020204" pitchFamily="34" charset="0"/>
                <a:cs typeface="Arial" panose="020B0604020202020204" pitchFamily="34" charset="0"/>
              </a:rPr>
              <a:t>.	(14)</a:t>
            </a:r>
            <a:endParaRPr lang="en-US" sz="1660" dirty="0">
              <a:solidFill>
                <a:srgbClr val="FF0000"/>
              </a:solidFill>
              <a:latin typeface="Arial" panose="020B0604020202020204" pitchFamily="34" charset="0"/>
              <a:cs typeface="Arial" panose="020B0604020202020204" pitchFamily="34" charset="0"/>
            </a:endParaRPr>
          </a:p>
          <a:p>
            <a:pPr>
              <a:spcAft>
                <a:spcPts val="400"/>
              </a:spcAft>
              <a:buClr>
                <a:schemeClr val="accent6">
                  <a:lumMod val="50000"/>
                </a:schemeClr>
              </a:buClr>
              <a:tabLst>
                <a:tab pos="8345488" algn="r"/>
              </a:tabLst>
            </a:pPr>
            <a:r>
              <a:rPr lang="en-US" sz="1660" dirty="0" smtClean="0">
                <a:solidFill>
                  <a:srgbClr val="FF0000"/>
                </a:solidFill>
                <a:latin typeface="Arial" panose="020B0604020202020204" pitchFamily="34" charset="0"/>
                <a:cs typeface="Arial" panose="020B0604020202020204" pitchFamily="34" charset="0"/>
              </a:rPr>
              <a:t>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 </a:t>
            </a:r>
            <a:r>
              <a:rPr lang="en-US" sz="1660" b="1" dirty="0" smtClean="0">
                <a:solidFill>
                  <a:srgbClr val="FF0000"/>
                </a:solidFill>
                <a:latin typeface="Arial" panose="020B0604020202020204" pitchFamily="34" charset="0"/>
                <a:cs typeface="Arial" panose="020B0604020202020204" pitchFamily="34" charset="0"/>
              </a:rPr>
              <a:t>(</a:t>
            </a:r>
            <a:r>
              <a:rPr lang="en-US" sz="1660" b="1" dirty="0">
                <a:solidFill>
                  <a:srgbClr val="FF0000"/>
                </a:solidFill>
                <a:latin typeface="Arial" panose="020B0604020202020204" pitchFamily="34" charset="0"/>
                <a:cs typeface="Arial" panose="020B0604020202020204" pitchFamily="34" charset="0"/>
              </a:rPr>
              <a:t>Total for Question </a:t>
            </a:r>
            <a:r>
              <a:rPr lang="en-US" sz="1660" b="1" dirty="0" smtClean="0">
                <a:solidFill>
                  <a:srgbClr val="FF0000"/>
                </a:solidFill>
                <a:latin typeface="Arial" panose="020B0604020202020204" pitchFamily="34" charset="0"/>
                <a:cs typeface="Arial" panose="020B0604020202020204" pitchFamily="34" charset="0"/>
              </a:rPr>
              <a:t>11 </a:t>
            </a:r>
            <a:r>
              <a:rPr lang="en-US" sz="1660" b="1" dirty="0">
                <a:solidFill>
                  <a:srgbClr val="FF0000"/>
                </a:solidFill>
                <a:latin typeface="Arial" panose="020B0604020202020204" pitchFamily="34" charset="0"/>
                <a:cs typeface="Arial" panose="020B0604020202020204" pitchFamily="34" charset="0"/>
              </a:rPr>
              <a:t>= </a:t>
            </a:r>
            <a:r>
              <a:rPr lang="en-US" sz="1660" b="1" dirty="0" smtClean="0">
                <a:solidFill>
                  <a:srgbClr val="FF0000"/>
                </a:solidFill>
                <a:latin typeface="Arial" panose="020B0604020202020204" pitchFamily="34" charset="0"/>
                <a:cs typeface="Arial" panose="020B0604020202020204" pitchFamily="34" charset="0"/>
              </a:rPr>
              <a:t>14 </a:t>
            </a:r>
            <a:r>
              <a:rPr lang="en-US" sz="1660" b="1" dirty="0">
                <a:solidFill>
                  <a:srgbClr val="FF0000"/>
                </a:solidFill>
                <a:latin typeface="Arial" panose="020B0604020202020204" pitchFamily="34" charset="0"/>
                <a:cs typeface="Arial" panose="020B0604020202020204" pitchFamily="34" charset="0"/>
              </a:rPr>
              <a:t>marks)</a:t>
            </a:r>
          </a:p>
        </p:txBody>
      </p:sp>
      <p:sp>
        <p:nvSpPr>
          <p:cNvPr id="6" name="Title 1"/>
          <p:cNvSpPr>
            <a:spLocks noGrp="1"/>
          </p:cNvSpPr>
          <p:nvPr>
            <p:ph type="title"/>
          </p:nvPr>
        </p:nvSpPr>
        <p:spPr>
          <a:xfrm>
            <a:off x="35496" y="72008"/>
            <a:ext cx="7704856" cy="548680"/>
          </a:xfrm>
        </p:spPr>
        <p:txBody>
          <a:bodyPr>
            <a:noAutofit/>
          </a:bodyPr>
          <a:lstStyle/>
          <a:p>
            <a:r>
              <a:rPr lang="en-GB" sz="3600" dirty="0" smtClean="0"/>
              <a:t>18 – Exam Questions – January 2016</a:t>
            </a:r>
            <a:endParaRPr lang="en-GB" sz="3200" dirty="0"/>
          </a:p>
        </p:txBody>
      </p:sp>
      <p:sp>
        <p:nvSpPr>
          <p:cNvPr id="4" name="TextBox 3">
            <a:hlinkClick r:id="rId3" action="ppaction://hlinkfile"/>
          </p:cNvPr>
          <p:cNvSpPr txBox="1"/>
          <p:nvPr/>
        </p:nvSpPr>
        <p:spPr>
          <a:xfrm>
            <a:off x="8244408" y="2773377"/>
            <a:ext cx="654346" cy="1015663"/>
          </a:xfrm>
          <a:prstGeom prst="rect">
            <a:avLst/>
          </a:prstGeom>
          <a:noFill/>
        </p:spPr>
        <p:txBody>
          <a:bodyPr wrap="none" rtlCol="0">
            <a:spAutoFit/>
          </a:bodyPr>
          <a:lstStyle/>
          <a:p>
            <a:r>
              <a:rPr lang="en-IE" sz="6000" b="1" dirty="0" smtClean="0">
                <a:solidFill>
                  <a:srgbClr val="FF0000"/>
                </a:solidFill>
              </a:rPr>
              <a:t>?</a:t>
            </a:r>
            <a:endParaRPr lang="en-GB" b="1" dirty="0">
              <a:solidFill>
                <a:srgbClr val="FF0000"/>
              </a:solidFill>
            </a:endParaRPr>
          </a:p>
        </p:txBody>
      </p:sp>
    </p:spTree>
    <p:extLst>
      <p:ext uri="{BB962C8B-B14F-4D97-AF65-F5344CB8AC3E}">
        <p14:creationId xmlns:p14="http://schemas.microsoft.com/office/powerpoint/2010/main" val="1248685447"/>
      </p:ext>
    </p:extLst>
  </p:cSld>
  <p:clrMapOvr>
    <a:masterClrMapping/>
  </p:clrMapOvr>
  <p:transition advClick="0"/>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0"/>
            <a:ext cx="7704856" cy="620688"/>
          </a:xfrm>
        </p:spPr>
        <p:txBody>
          <a:bodyPr>
            <a:noAutofit/>
          </a:bodyPr>
          <a:lstStyle/>
          <a:p>
            <a:r>
              <a:rPr lang="en-GB" sz="4000" b="1" dirty="0" smtClean="0"/>
              <a:t>1 – New Business Ideas - Weighing</a:t>
            </a:r>
          </a:p>
        </p:txBody>
      </p:sp>
      <p:sp>
        <p:nvSpPr>
          <p:cNvPr id="2" name="Rectangle 1"/>
          <p:cNvSpPr/>
          <p:nvPr/>
        </p:nvSpPr>
        <p:spPr>
          <a:xfrm>
            <a:off x="251520" y="1096426"/>
            <a:ext cx="8640960" cy="461665"/>
          </a:xfrm>
          <a:prstGeom prst="rect">
            <a:avLst/>
          </a:prstGeom>
        </p:spPr>
        <p:txBody>
          <a:bodyPr wrap="square">
            <a:spAutoFit/>
          </a:bodyPr>
          <a:lstStyle/>
          <a:p>
            <a:pPr>
              <a:buClr>
                <a:schemeClr val="accent6">
                  <a:lumMod val="50000"/>
                </a:schemeClr>
              </a:buClr>
            </a:pPr>
            <a:r>
              <a:rPr lang="en-GB" sz="2400" b="1" dirty="0"/>
              <a:t>Assessment objectives and </a:t>
            </a:r>
            <a:r>
              <a:rPr lang="en-GB" sz="2400" b="1" dirty="0" smtClean="0"/>
              <a:t>weightings</a:t>
            </a:r>
          </a:p>
        </p:txBody>
      </p:sp>
      <p:graphicFrame>
        <p:nvGraphicFramePr>
          <p:cNvPr id="6" name="Table 5"/>
          <p:cNvGraphicFramePr>
            <a:graphicFrameLocks noGrp="1"/>
          </p:cNvGraphicFramePr>
          <p:nvPr>
            <p:extLst>
              <p:ext uri="{D42A27DB-BD31-4B8C-83A1-F6EECF244321}">
                <p14:modId xmlns:p14="http://schemas.microsoft.com/office/powerpoint/2010/main" val="301190454"/>
              </p:ext>
            </p:extLst>
          </p:nvPr>
        </p:nvGraphicFramePr>
        <p:xfrm>
          <a:off x="395536" y="1772816"/>
          <a:ext cx="8352930" cy="4297680"/>
        </p:xfrm>
        <a:graphic>
          <a:graphicData uri="http://schemas.openxmlformats.org/drawingml/2006/table">
            <a:tbl>
              <a:tblPr firstRow="1" bandRow="1">
                <a:tableStyleId>{5C22544A-7EE6-4342-B048-85BDC9FD1C3A}</a:tableStyleId>
              </a:tblPr>
              <a:tblGrid>
                <a:gridCol w="648072"/>
                <a:gridCol w="4104456"/>
                <a:gridCol w="1152128"/>
                <a:gridCol w="1152128"/>
                <a:gridCol w="1296146"/>
              </a:tblGrid>
              <a:tr h="316835">
                <a:tc gridSpan="2">
                  <a:txBody>
                    <a:bodyPr/>
                    <a:lstStyle/>
                    <a:p>
                      <a:endParaRPr lang="en-GB" sz="1800" dirty="0">
                        <a:latin typeface="Arial" panose="020B0604020202020204" pitchFamily="34" charset="0"/>
                        <a:cs typeface="Arial" panose="020B0604020202020204" pitchFamily="34" charset="0"/>
                      </a:endParaRPr>
                    </a:p>
                  </a:txBody>
                  <a:tcPr>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noFill/>
                  </a:tcPr>
                </a:tc>
                <a:tc hMerge="1">
                  <a:txBody>
                    <a:bodyPr/>
                    <a:lstStyle/>
                    <a:p>
                      <a:endParaRPr lang="en-GB" sz="1400" dirty="0">
                        <a:latin typeface="Arial" panose="020B0604020202020204" pitchFamily="34" charset="0"/>
                        <a:cs typeface="Arial" panose="020B0604020202020204" pitchFamily="34" charset="0"/>
                      </a:endParaRPr>
                    </a:p>
                  </a:txBody>
                  <a:tcPr/>
                </a:tc>
                <a:tc>
                  <a:txBody>
                    <a:bodyPr/>
                    <a:lstStyle/>
                    <a:p>
                      <a:r>
                        <a:rPr lang="en-GB" sz="1800" dirty="0" smtClean="0">
                          <a:latin typeface="Arial" panose="020B0604020202020204" pitchFamily="34" charset="0"/>
                          <a:cs typeface="Arial" panose="020B0604020202020204" pitchFamily="34" charset="0"/>
                        </a:rPr>
                        <a:t>% in IAS</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800" dirty="0" smtClean="0">
                          <a:latin typeface="Arial" panose="020B0604020202020204" pitchFamily="34" charset="0"/>
                          <a:cs typeface="Arial" panose="020B0604020202020204" pitchFamily="34" charset="0"/>
                        </a:rPr>
                        <a:t>% in IA2</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800" dirty="0" smtClean="0">
                          <a:latin typeface="Arial" panose="020B0604020202020204" pitchFamily="34" charset="0"/>
                          <a:cs typeface="Arial" panose="020B0604020202020204" pitchFamily="34" charset="0"/>
                        </a:rPr>
                        <a:t>% in IAL</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16835">
                <a:tc>
                  <a:txBody>
                    <a:bodyPr/>
                    <a:lstStyle/>
                    <a:p>
                      <a:r>
                        <a:rPr lang="en-GB" sz="1800" dirty="0" smtClean="0">
                          <a:latin typeface="Arial" panose="020B0604020202020204" pitchFamily="34" charset="0"/>
                          <a:cs typeface="Arial" panose="020B0604020202020204" pitchFamily="34" charset="0"/>
                        </a:rPr>
                        <a:t>AO1</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0" lang="en-US" sz="1800" b="0" i="0" u="none" strike="noStrike" kern="1200" baseline="0" dirty="0" smtClean="0">
                          <a:solidFill>
                            <a:schemeClr val="dk1"/>
                          </a:solidFill>
                          <a:latin typeface="Arial" panose="020B0604020202020204" pitchFamily="34" charset="0"/>
                          <a:ea typeface="+mn-ea"/>
                          <a:cs typeface="Arial" panose="020B0604020202020204" pitchFamily="34" charset="0"/>
                        </a:rPr>
                        <a:t>Demonstrate knowledge and understanding of the </a:t>
                      </a:r>
                      <a:r>
                        <a:rPr kumimoji="0" lang="en-GB" sz="1800" b="0" i="0" u="none" strike="noStrike" kern="1200" baseline="0" dirty="0" smtClean="0">
                          <a:solidFill>
                            <a:schemeClr val="dk1"/>
                          </a:solidFill>
                          <a:latin typeface="Arial" panose="020B0604020202020204" pitchFamily="34" charset="0"/>
                          <a:ea typeface="+mn-ea"/>
                          <a:cs typeface="Arial" panose="020B0604020202020204" pitchFamily="34" charset="0"/>
                        </a:rPr>
                        <a:t>specified content.</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800" dirty="0" smtClean="0">
                          <a:latin typeface="Arial" panose="020B0604020202020204" pitchFamily="34" charset="0"/>
                          <a:cs typeface="Arial" panose="020B0604020202020204" pitchFamily="34" charset="0"/>
                        </a:rPr>
                        <a:t>25%</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800" dirty="0" smtClean="0">
                          <a:latin typeface="Arial" panose="020B0604020202020204" pitchFamily="34" charset="0"/>
                          <a:cs typeface="Arial" panose="020B0604020202020204" pitchFamily="34" charset="0"/>
                        </a:rPr>
                        <a:t>20%</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800" dirty="0" smtClean="0">
                          <a:latin typeface="Arial" panose="020B0604020202020204" pitchFamily="34" charset="0"/>
                          <a:cs typeface="Arial" panose="020B0604020202020204" pitchFamily="34" charset="0"/>
                        </a:rPr>
                        <a:t>22.5%</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16835">
                <a:tc>
                  <a:txBody>
                    <a:bodyPr/>
                    <a:lstStyle/>
                    <a:p>
                      <a:r>
                        <a:rPr lang="en-GB" sz="1800" dirty="0" smtClean="0">
                          <a:latin typeface="Arial" panose="020B0604020202020204" pitchFamily="34" charset="0"/>
                          <a:cs typeface="Arial" panose="020B0604020202020204" pitchFamily="34" charset="0"/>
                        </a:rPr>
                        <a:t>AO2</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0" lang="en-US" sz="1800" b="0" i="0" u="none" strike="noStrike" kern="1200" baseline="0" dirty="0" smtClean="0">
                          <a:solidFill>
                            <a:schemeClr val="dk1"/>
                          </a:solidFill>
                          <a:latin typeface="Arial" panose="020B0604020202020204" pitchFamily="34" charset="0"/>
                          <a:ea typeface="+mn-ea"/>
                          <a:cs typeface="Arial" panose="020B0604020202020204" pitchFamily="34" charset="0"/>
                        </a:rPr>
                        <a:t>Apply knowledge and understanding of the specified content to problems and issues arising from both familiar </a:t>
                      </a:r>
                      <a:r>
                        <a:rPr kumimoji="0" lang="en-GB" sz="1800" b="0" i="0" u="none" strike="noStrike" kern="1200" baseline="0" dirty="0" smtClean="0">
                          <a:solidFill>
                            <a:schemeClr val="dk1"/>
                          </a:solidFill>
                          <a:latin typeface="Arial" panose="020B0604020202020204" pitchFamily="34" charset="0"/>
                          <a:ea typeface="+mn-ea"/>
                          <a:cs typeface="Arial" panose="020B0604020202020204" pitchFamily="34" charset="0"/>
                        </a:rPr>
                        <a:t>and unfamiliar situations.</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800" dirty="0" smtClean="0">
                          <a:latin typeface="Arial" panose="020B0604020202020204" pitchFamily="34" charset="0"/>
                          <a:cs typeface="Arial" panose="020B0604020202020204" pitchFamily="34" charset="0"/>
                        </a:rPr>
                        <a:t>25%</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800" dirty="0" smtClean="0">
                          <a:latin typeface="Arial" panose="020B0604020202020204" pitchFamily="34" charset="0"/>
                          <a:cs typeface="Arial" panose="020B0604020202020204" pitchFamily="34" charset="0"/>
                        </a:rPr>
                        <a:t>20%</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800" dirty="0" smtClean="0">
                          <a:latin typeface="Arial" panose="020B0604020202020204" pitchFamily="34" charset="0"/>
                          <a:cs typeface="Arial" panose="020B0604020202020204" pitchFamily="34" charset="0"/>
                        </a:rPr>
                        <a:t>22.5%</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457701">
                <a:tc>
                  <a:txBody>
                    <a:bodyPr/>
                    <a:lstStyle/>
                    <a:p>
                      <a:r>
                        <a:rPr lang="en-GB" sz="1800" dirty="0" smtClean="0">
                          <a:latin typeface="Arial" panose="020B0604020202020204" pitchFamily="34" charset="0"/>
                          <a:cs typeface="Arial" panose="020B0604020202020204" pitchFamily="34" charset="0"/>
                        </a:rPr>
                        <a:t>AO3</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0" lang="en-US" sz="1800" b="0" i="0" u="none" strike="noStrike" kern="1200" baseline="0" dirty="0" smtClean="0">
                          <a:solidFill>
                            <a:schemeClr val="dk1"/>
                          </a:solidFill>
                          <a:latin typeface="Arial" panose="020B0604020202020204" pitchFamily="34" charset="0"/>
                          <a:ea typeface="+mn-ea"/>
                          <a:cs typeface="Arial" panose="020B0604020202020204" pitchFamily="34" charset="0"/>
                        </a:rPr>
                        <a:t>Analyse problems, issues and situations.</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800" dirty="0" smtClean="0">
                          <a:latin typeface="Arial" panose="020B0604020202020204" pitchFamily="34" charset="0"/>
                          <a:cs typeface="Arial" panose="020B0604020202020204" pitchFamily="34" charset="0"/>
                        </a:rPr>
                        <a:t>25%</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800" dirty="0" smtClean="0">
                          <a:latin typeface="Arial" panose="020B0604020202020204" pitchFamily="34" charset="0"/>
                          <a:cs typeface="Arial" panose="020B0604020202020204" pitchFamily="34" charset="0"/>
                        </a:rPr>
                        <a:t>30%</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800" dirty="0" smtClean="0">
                          <a:latin typeface="Arial" panose="020B0604020202020204" pitchFamily="34" charset="0"/>
                          <a:cs typeface="Arial" panose="020B0604020202020204" pitchFamily="34" charset="0"/>
                        </a:rPr>
                        <a:t>27.5%</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16835">
                <a:tc>
                  <a:txBody>
                    <a:bodyPr/>
                    <a:lstStyle/>
                    <a:p>
                      <a:r>
                        <a:rPr lang="en-GB" sz="1800" dirty="0" smtClean="0">
                          <a:latin typeface="Arial" panose="020B0604020202020204" pitchFamily="34" charset="0"/>
                          <a:cs typeface="Arial" panose="020B0604020202020204" pitchFamily="34" charset="0"/>
                        </a:rPr>
                        <a:t>AO4</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0" lang="en-US" sz="1800" b="0" i="0" u="none" strike="noStrike" kern="1200" baseline="0" dirty="0" smtClean="0">
                          <a:solidFill>
                            <a:schemeClr val="dk1"/>
                          </a:solidFill>
                          <a:latin typeface="Arial" panose="020B0604020202020204" pitchFamily="34" charset="0"/>
                          <a:ea typeface="+mn-ea"/>
                          <a:cs typeface="Arial" panose="020B0604020202020204" pitchFamily="34" charset="0"/>
                        </a:rPr>
                        <a:t>Evaluate, distinguish between and assess appropriateness of fact and opinion, and judge information from a variety of </a:t>
                      </a:r>
                      <a:r>
                        <a:rPr kumimoji="0" lang="en-GB" sz="1800" b="0" i="0" u="none" strike="noStrike" kern="1200" baseline="0" dirty="0" smtClean="0">
                          <a:solidFill>
                            <a:schemeClr val="dk1"/>
                          </a:solidFill>
                          <a:latin typeface="Arial" panose="020B0604020202020204" pitchFamily="34" charset="0"/>
                          <a:ea typeface="+mn-ea"/>
                          <a:cs typeface="Arial" panose="020B0604020202020204" pitchFamily="34" charset="0"/>
                        </a:rPr>
                        <a:t>sources.</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800" dirty="0" smtClean="0">
                          <a:latin typeface="Arial" panose="020B0604020202020204" pitchFamily="34" charset="0"/>
                          <a:cs typeface="Arial" panose="020B0604020202020204" pitchFamily="34" charset="0"/>
                        </a:rPr>
                        <a:t>25%</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800" dirty="0" smtClean="0">
                          <a:latin typeface="Arial" panose="020B0604020202020204" pitchFamily="34" charset="0"/>
                          <a:cs typeface="Arial" panose="020B0604020202020204" pitchFamily="34" charset="0"/>
                        </a:rPr>
                        <a:t>30%</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800" dirty="0" smtClean="0">
                          <a:latin typeface="Arial" panose="020B0604020202020204" pitchFamily="34" charset="0"/>
                          <a:cs typeface="Arial" panose="020B0604020202020204" pitchFamily="34" charset="0"/>
                        </a:rPr>
                        <a:t>27.5%</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3472982332"/>
      </p:ext>
    </p:extLst>
  </p:cSld>
  <p:clrMapOvr>
    <a:masterClrMapping/>
  </p:clrMapOvr>
  <p:transition advClick="0"/>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1520" y="1096426"/>
            <a:ext cx="8640960" cy="5586145"/>
          </a:xfrm>
          <a:prstGeom prst="rect">
            <a:avLst/>
          </a:prstGeom>
        </p:spPr>
        <p:txBody>
          <a:bodyPr wrap="square">
            <a:spAutoFit/>
          </a:bodyPr>
          <a:lstStyle/>
          <a:p>
            <a:pPr>
              <a:buClr>
                <a:schemeClr val="accent6">
                  <a:lumMod val="50000"/>
                </a:schemeClr>
              </a:buClr>
            </a:pPr>
            <a:r>
              <a:rPr lang="en-US" sz="1700" b="1" dirty="0" smtClean="0"/>
              <a:t>Dos</a:t>
            </a:r>
            <a:endParaRPr lang="en-US" sz="1700" b="1" dirty="0"/>
          </a:p>
          <a:p>
            <a:pPr marL="457200" indent="-457200">
              <a:buClr>
                <a:schemeClr val="accent6">
                  <a:lumMod val="50000"/>
                </a:schemeClr>
              </a:buClr>
              <a:buFont typeface="Wingdings 3" panose="05040102010807070707" pitchFamily="18" charset="2"/>
              <a:buChar char=""/>
            </a:pPr>
            <a:r>
              <a:rPr lang="en-US" sz="1700" dirty="0"/>
              <a:t>Do answer the question</a:t>
            </a:r>
            <a:r>
              <a:rPr lang="en-US" sz="1700" dirty="0" smtClean="0"/>
              <a:t>.</a:t>
            </a:r>
            <a:endParaRPr lang="en-US" sz="1700" dirty="0"/>
          </a:p>
          <a:p>
            <a:pPr marL="457200" indent="-457200">
              <a:buClr>
                <a:schemeClr val="accent6">
                  <a:lumMod val="50000"/>
                </a:schemeClr>
              </a:buClr>
              <a:buFont typeface="Wingdings 3" panose="05040102010807070707" pitchFamily="18" charset="2"/>
              <a:buChar char=""/>
            </a:pPr>
            <a:r>
              <a:rPr lang="en-US" sz="1700" dirty="0"/>
              <a:t>No credit can be given for good Business Studies knowledge that is not relevant to the question.</a:t>
            </a:r>
          </a:p>
          <a:p>
            <a:pPr marL="457200" indent="-457200">
              <a:buClr>
                <a:schemeClr val="accent6">
                  <a:lumMod val="50000"/>
                </a:schemeClr>
              </a:buClr>
              <a:buFont typeface="Wingdings 3" panose="05040102010807070707" pitchFamily="18" charset="2"/>
              <a:buChar char=""/>
            </a:pPr>
            <a:r>
              <a:rPr lang="en-US" sz="1700" dirty="0"/>
              <a:t>Do use the mark allocation to guide how much you write</a:t>
            </a:r>
            <a:r>
              <a:rPr lang="en-US" sz="1700" dirty="0" smtClean="0"/>
              <a:t>.</a:t>
            </a:r>
            <a:endParaRPr lang="en-US" sz="1700" dirty="0"/>
          </a:p>
          <a:p>
            <a:pPr marL="457200" indent="-457200">
              <a:buClr>
                <a:schemeClr val="accent6">
                  <a:lumMod val="50000"/>
                </a:schemeClr>
              </a:buClr>
              <a:buFont typeface="Wingdings 3" panose="05040102010807070707" pitchFamily="18" charset="2"/>
              <a:buChar char=""/>
            </a:pPr>
            <a:r>
              <a:rPr lang="en-US" sz="1700" dirty="0"/>
              <a:t>Writing more than necessary will not result in extra marks.</a:t>
            </a:r>
          </a:p>
          <a:p>
            <a:pPr marL="457200" indent="-457200">
              <a:buClr>
                <a:schemeClr val="accent6">
                  <a:lumMod val="50000"/>
                </a:schemeClr>
              </a:buClr>
              <a:buFont typeface="Wingdings 3" panose="05040102010807070707" pitchFamily="18" charset="2"/>
              <a:buChar char=""/>
            </a:pPr>
            <a:r>
              <a:rPr lang="en-US" sz="1700" dirty="0"/>
              <a:t>Do use real-life business-based examples in your answers</a:t>
            </a:r>
            <a:r>
              <a:rPr lang="en-US" sz="1700" dirty="0" smtClean="0"/>
              <a:t>.</a:t>
            </a:r>
            <a:endParaRPr lang="en-US" sz="1700" dirty="0"/>
          </a:p>
          <a:p>
            <a:pPr marL="457200" indent="-457200">
              <a:buClr>
                <a:schemeClr val="accent6">
                  <a:lumMod val="50000"/>
                </a:schemeClr>
              </a:buClr>
              <a:buFont typeface="Wingdings 3" panose="05040102010807070707" pitchFamily="18" charset="2"/>
              <a:buChar char=""/>
            </a:pPr>
            <a:r>
              <a:rPr lang="en-US" sz="1700" dirty="0"/>
              <a:t>These often help illustrate your level of knowledge.</a:t>
            </a:r>
          </a:p>
          <a:p>
            <a:pPr marL="457200" indent="-457200">
              <a:buClr>
                <a:schemeClr val="accent6">
                  <a:lumMod val="50000"/>
                </a:schemeClr>
              </a:buClr>
              <a:buFont typeface="Wingdings 3" panose="05040102010807070707" pitchFamily="18" charset="2"/>
              <a:buChar char=""/>
            </a:pPr>
            <a:r>
              <a:rPr lang="en-US" sz="1700" dirty="0"/>
              <a:t>Do write legibly</a:t>
            </a:r>
            <a:r>
              <a:rPr lang="en-US" sz="1700" dirty="0" smtClean="0"/>
              <a:t>.</a:t>
            </a:r>
            <a:endParaRPr lang="en-US" sz="1700" dirty="0"/>
          </a:p>
          <a:p>
            <a:pPr marL="457200" indent="-457200">
              <a:buClr>
                <a:schemeClr val="accent6">
                  <a:lumMod val="50000"/>
                </a:schemeClr>
              </a:buClr>
              <a:buFont typeface="Wingdings 3" panose="05040102010807070707" pitchFamily="18" charset="2"/>
              <a:buChar char=""/>
            </a:pPr>
            <a:r>
              <a:rPr lang="en-US" sz="1700" dirty="0"/>
              <a:t>An examiner cannot give marks if the answer cannot be read.</a:t>
            </a:r>
          </a:p>
          <a:p>
            <a:pPr marL="457200" indent="-457200">
              <a:buClr>
                <a:schemeClr val="accent6">
                  <a:lumMod val="50000"/>
                </a:schemeClr>
              </a:buClr>
              <a:buFont typeface="Wingdings 3" panose="05040102010807070707" pitchFamily="18" charset="2"/>
              <a:buChar char=""/>
            </a:pPr>
            <a:r>
              <a:rPr lang="en-US" sz="1700" dirty="0"/>
              <a:t>Do use correct ‘business language</a:t>
            </a:r>
            <a:r>
              <a:rPr lang="en-US" sz="1700" dirty="0" smtClean="0"/>
              <a:t>'.</a:t>
            </a:r>
            <a:endParaRPr lang="en-US" sz="1700" dirty="0"/>
          </a:p>
          <a:p>
            <a:pPr marL="457200" indent="-457200">
              <a:buClr>
                <a:schemeClr val="accent6">
                  <a:lumMod val="50000"/>
                </a:schemeClr>
              </a:buClr>
              <a:buFont typeface="Wingdings 3" panose="05040102010807070707" pitchFamily="18" charset="2"/>
              <a:buChar char=""/>
            </a:pPr>
            <a:r>
              <a:rPr lang="en-US" sz="1700" dirty="0"/>
              <a:t>Marks will be lost if you fail to use terms appropriately.</a:t>
            </a:r>
          </a:p>
          <a:p>
            <a:pPr>
              <a:buClr>
                <a:schemeClr val="accent6">
                  <a:lumMod val="50000"/>
                </a:schemeClr>
              </a:buClr>
            </a:pPr>
            <a:r>
              <a:rPr lang="en-US" sz="1700" b="1" dirty="0" smtClean="0"/>
              <a:t>Don'ts</a:t>
            </a:r>
            <a:endParaRPr lang="en-US" sz="1700" b="1" dirty="0"/>
          </a:p>
          <a:p>
            <a:pPr marL="457200" indent="-457200">
              <a:buClr>
                <a:schemeClr val="accent6">
                  <a:lumMod val="50000"/>
                </a:schemeClr>
              </a:buClr>
              <a:buFont typeface="Wingdings 3" panose="05040102010807070707" pitchFamily="18" charset="2"/>
              <a:buChar char=""/>
            </a:pPr>
            <a:r>
              <a:rPr lang="en-US" sz="1700" dirty="0"/>
              <a:t>Don't fill up blank spaces on the exam paper</a:t>
            </a:r>
            <a:r>
              <a:rPr lang="en-US" sz="1700" dirty="0" smtClean="0"/>
              <a:t>.</a:t>
            </a:r>
            <a:endParaRPr lang="en-US" sz="1700" dirty="0"/>
          </a:p>
          <a:p>
            <a:pPr marL="457200" indent="-457200">
              <a:buClr>
                <a:schemeClr val="accent6">
                  <a:lumMod val="50000"/>
                </a:schemeClr>
              </a:buClr>
              <a:buFont typeface="Wingdings 3" panose="05040102010807070707" pitchFamily="18" charset="2"/>
              <a:buChar char=""/>
            </a:pPr>
            <a:r>
              <a:rPr lang="en-US" sz="1700" dirty="0"/>
              <a:t>If you write too much on one question, you may run out of time to answer some of the others.</a:t>
            </a:r>
          </a:p>
          <a:p>
            <a:pPr marL="457200" indent="-457200">
              <a:buClr>
                <a:schemeClr val="accent6">
                  <a:lumMod val="50000"/>
                </a:schemeClr>
              </a:buClr>
              <a:buFont typeface="Wingdings 3" panose="05040102010807070707" pitchFamily="18" charset="2"/>
              <a:buChar char=""/>
            </a:pPr>
            <a:r>
              <a:rPr lang="en-US" sz="1700" dirty="0"/>
              <a:t>Don't contradict yourself</a:t>
            </a:r>
            <a:r>
              <a:rPr lang="en-US" sz="1700" dirty="0" smtClean="0"/>
              <a:t>.</a:t>
            </a:r>
            <a:endParaRPr lang="en-US" sz="1700" dirty="0"/>
          </a:p>
          <a:p>
            <a:pPr marL="457200" indent="-457200">
              <a:buClr>
                <a:schemeClr val="accent6">
                  <a:lumMod val="50000"/>
                </a:schemeClr>
              </a:buClr>
              <a:buFont typeface="Wingdings 3" panose="05040102010807070707" pitchFamily="18" charset="2"/>
              <a:buChar char=""/>
            </a:pPr>
            <a:r>
              <a:rPr lang="en-US" sz="1700" dirty="0"/>
              <a:t>Present reasoned arguments for and against.</a:t>
            </a:r>
          </a:p>
          <a:p>
            <a:pPr marL="457200" indent="-457200">
              <a:buClr>
                <a:schemeClr val="accent6">
                  <a:lumMod val="50000"/>
                </a:schemeClr>
              </a:buClr>
              <a:buFont typeface="Wingdings 3" panose="05040102010807070707" pitchFamily="18" charset="2"/>
              <a:buChar char=""/>
            </a:pPr>
            <a:r>
              <a:rPr lang="en-US" sz="1700" dirty="0"/>
              <a:t>Don't spend too much time on a part that you find difficult</a:t>
            </a:r>
            <a:r>
              <a:rPr lang="en-US" sz="1700" dirty="0" smtClean="0"/>
              <a:t>.</a:t>
            </a:r>
            <a:endParaRPr lang="en-US" sz="1700" dirty="0"/>
          </a:p>
          <a:p>
            <a:pPr marL="457200" indent="-457200">
              <a:buClr>
                <a:schemeClr val="accent6">
                  <a:lumMod val="50000"/>
                </a:schemeClr>
              </a:buClr>
              <a:buFont typeface="Wingdings 3" panose="05040102010807070707" pitchFamily="18" charset="2"/>
              <a:buChar char=""/>
            </a:pPr>
            <a:r>
              <a:rPr lang="en-US" sz="1700" dirty="0"/>
              <a:t>Exam time is limited, and you can always return to the difficult part if you have enough time at the end of the exam.</a:t>
            </a:r>
          </a:p>
        </p:txBody>
      </p:sp>
      <p:sp>
        <p:nvSpPr>
          <p:cNvPr id="7" name="Title 1"/>
          <p:cNvSpPr>
            <a:spLocks noGrp="1"/>
          </p:cNvSpPr>
          <p:nvPr>
            <p:ph type="title"/>
          </p:nvPr>
        </p:nvSpPr>
        <p:spPr>
          <a:xfrm>
            <a:off x="35496" y="72008"/>
            <a:ext cx="7704856" cy="620688"/>
          </a:xfrm>
        </p:spPr>
        <p:txBody>
          <a:bodyPr>
            <a:noAutofit/>
          </a:bodyPr>
          <a:lstStyle/>
          <a:p>
            <a:r>
              <a:rPr lang="en-GB" sz="3900" b="1" dirty="0" smtClean="0"/>
              <a:t>1 – Answering Exam</a:t>
            </a:r>
            <a:r>
              <a:rPr lang="en-GB" sz="3900" dirty="0" smtClean="0"/>
              <a:t>-Style Questions</a:t>
            </a:r>
            <a:endParaRPr lang="en-GB" sz="3900" b="1" dirty="0" smtClean="0"/>
          </a:p>
        </p:txBody>
      </p:sp>
    </p:spTree>
    <p:extLst>
      <p:ext uri="{BB962C8B-B14F-4D97-AF65-F5344CB8AC3E}">
        <p14:creationId xmlns:p14="http://schemas.microsoft.com/office/powerpoint/2010/main" val="1017313815"/>
      </p:ext>
    </p:extLst>
  </p:cSld>
  <p:clrMapOvr>
    <a:masterClrMapping/>
  </p:clrMapOvr>
  <p:transition advClick="0"/>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1520" y="1096426"/>
            <a:ext cx="8640960" cy="5324535"/>
          </a:xfrm>
          <a:prstGeom prst="rect">
            <a:avLst/>
          </a:prstGeom>
        </p:spPr>
        <p:txBody>
          <a:bodyPr wrap="square">
            <a:spAutoFit/>
          </a:bodyPr>
          <a:lstStyle/>
          <a:p>
            <a:pPr marL="457200" indent="-457200">
              <a:buClr>
                <a:schemeClr val="accent6">
                  <a:lumMod val="50000"/>
                </a:schemeClr>
              </a:buClr>
              <a:buFont typeface="Wingdings 3" panose="05040102010807070707" pitchFamily="18" charset="2"/>
              <a:buChar char=""/>
            </a:pPr>
            <a:r>
              <a:rPr lang="en-US" sz="1700" dirty="0"/>
              <a:t>As you progress through your course you will do lots of work with your teachers on how to approach </a:t>
            </a:r>
            <a:r>
              <a:rPr lang="en-US" sz="1700" dirty="0" smtClean="0"/>
              <a:t>exam questions</a:t>
            </a:r>
            <a:r>
              <a:rPr lang="en-US" sz="1700" dirty="0"/>
              <a:t>. Here are just a couple of general tips to help you out:</a:t>
            </a:r>
          </a:p>
          <a:p>
            <a:pPr marL="457200" indent="-457200">
              <a:buClr>
                <a:schemeClr val="accent6">
                  <a:lumMod val="50000"/>
                </a:schemeClr>
              </a:buClr>
              <a:buFont typeface="+mj-lt"/>
              <a:buAutoNum type="arabicPeriod"/>
            </a:pPr>
            <a:r>
              <a:rPr lang="en-US" sz="1700" dirty="0" smtClean="0"/>
              <a:t>When </a:t>
            </a:r>
            <a:r>
              <a:rPr lang="en-US" sz="1700" dirty="0"/>
              <a:t>you read a question, look for </a:t>
            </a:r>
            <a:r>
              <a:rPr lang="en-US" sz="1700" b="1" dirty="0"/>
              <a:t>three things:</a:t>
            </a:r>
          </a:p>
          <a:p>
            <a:pPr marL="795338" indent="-338138">
              <a:buClr>
                <a:schemeClr val="accent6">
                  <a:lumMod val="50000"/>
                </a:schemeClr>
              </a:buClr>
              <a:buFont typeface="+mj-lt"/>
              <a:buAutoNum type="alphaLcParenR"/>
            </a:pPr>
            <a:r>
              <a:rPr lang="en-US" sz="1700" dirty="0" smtClean="0"/>
              <a:t>The </a:t>
            </a:r>
            <a:r>
              <a:rPr lang="en-US" sz="1700" b="1" dirty="0">
                <a:solidFill>
                  <a:srgbClr val="FF0000"/>
                </a:solidFill>
              </a:rPr>
              <a:t>command word.</a:t>
            </a:r>
            <a:r>
              <a:rPr lang="en-US" sz="1700" dirty="0"/>
              <a:t> This tells you to ‘describe’, ‘analyse’, ‘assess’ etc. It is important because </a:t>
            </a:r>
            <a:r>
              <a:rPr lang="en-US" sz="1700" dirty="0" smtClean="0"/>
              <a:t>it lets </a:t>
            </a:r>
            <a:r>
              <a:rPr lang="en-US" sz="1700" dirty="0"/>
              <a:t>you know which skills and assessment objectives are being assessed in your answer. Make </a:t>
            </a:r>
            <a:r>
              <a:rPr lang="en-US" sz="1700" dirty="0" smtClean="0"/>
              <a:t>sure you </a:t>
            </a:r>
            <a:r>
              <a:rPr lang="en-US" sz="1700" dirty="0"/>
              <a:t>know what each command word is asking for.</a:t>
            </a:r>
          </a:p>
          <a:p>
            <a:pPr marL="795338" indent="-338138">
              <a:buClr>
                <a:schemeClr val="accent6">
                  <a:lumMod val="50000"/>
                </a:schemeClr>
              </a:buClr>
              <a:buFont typeface="+mj-lt"/>
              <a:buAutoNum type="alphaLcParenR"/>
            </a:pPr>
            <a:r>
              <a:rPr lang="en-US" sz="1700" dirty="0" smtClean="0"/>
              <a:t>The </a:t>
            </a:r>
            <a:r>
              <a:rPr lang="en-US" sz="1700" b="1" dirty="0">
                <a:solidFill>
                  <a:srgbClr val="FF0000"/>
                </a:solidFill>
              </a:rPr>
              <a:t>number of marks</a:t>
            </a:r>
            <a:r>
              <a:rPr lang="en-US" sz="1700" dirty="0">
                <a:solidFill>
                  <a:srgbClr val="FF0000"/>
                </a:solidFill>
              </a:rPr>
              <a:t> </a:t>
            </a:r>
            <a:r>
              <a:rPr lang="en-US" sz="1700" dirty="0"/>
              <a:t>given. This gives you information about how to answer the question </a:t>
            </a:r>
            <a:r>
              <a:rPr lang="en-US" sz="1700" dirty="0" smtClean="0"/>
              <a:t>because you </a:t>
            </a:r>
            <a:r>
              <a:rPr lang="en-US" sz="1700" dirty="0"/>
              <a:t>can see whether marks are given for each skill demonstrated (with low-mark answers) or for </a:t>
            </a:r>
            <a:r>
              <a:rPr lang="en-US" sz="1700" dirty="0" smtClean="0"/>
              <a:t>the level </a:t>
            </a:r>
            <a:r>
              <a:rPr lang="en-US" sz="1700" dirty="0"/>
              <a:t>of response (higher mark answers). Understanding how to gain marks means that you can </a:t>
            </a:r>
            <a:r>
              <a:rPr lang="en-US" sz="1700" dirty="0" smtClean="0"/>
              <a:t>self-check your </a:t>
            </a:r>
            <a:r>
              <a:rPr lang="en-US" sz="1700" dirty="0"/>
              <a:t>answers to see whether you have given the examiner what they need in order to </a:t>
            </a:r>
            <a:r>
              <a:rPr lang="en-US" sz="1700" dirty="0" smtClean="0"/>
              <a:t>award you </a:t>
            </a:r>
            <a:r>
              <a:rPr lang="en-US" sz="1700" dirty="0"/>
              <a:t>full marks.</a:t>
            </a:r>
          </a:p>
          <a:p>
            <a:pPr marL="795338" indent="-338138">
              <a:buClr>
                <a:schemeClr val="accent6">
                  <a:lumMod val="50000"/>
                </a:schemeClr>
              </a:buClr>
              <a:buFont typeface="+mj-lt"/>
              <a:buAutoNum type="alphaLcParenR"/>
            </a:pPr>
            <a:r>
              <a:rPr lang="en-US" sz="1700" dirty="0" smtClean="0"/>
              <a:t>The </a:t>
            </a:r>
            <a:r>
              <a:rPr lang="en-US" sz="1700" b="1" dirty="0">
                <a:solidFill>
                  <a:srgbClr val="FF0000"/>
                </a:solidFill>
              </a:rPr>
              <a:t>relevant theory</a:t>
            </a:r>
            <a:r>
              <a:rPr lang="en-US" sz="1700" b="1" dirty="0"/>
              <a:t>.</a:t>
            </a:r>
            <a:r>
              <a:rPr lang="en-US" sz="1700" dirty="0"/>
              <a:t> Each question is testing your understanding of a piece of theory from </a:t>
            </a:r>
            <a:r>
              <a:rPr lang="en-US" sz="1700" dirty="0" smtClean="0"/>
              <a:t>the unit </a:t>
            </a:r>
            <a:r>
              <a:rPr lang="en-US" sz="1700" dirty="0"/>
              <a:t>specification. You may have to apply this to a specific context, but before this you need to </a:t>
            </a:r>
            <a:r>
              <a:rPr lang="en-US" sz="1700" dirty="0" smtClean="0"/>
              <a:t>be clear </a:t>
            </a:r>
            <a:r>
              <a:rPr lang="en-US" sz="1700" dirty="0"/>
              <a:t>on what the theory is. In this book the questions all relate to the chapter they are in, so this </a:t>
            </a:r>
            <a:r>
              <a:rPr lang="en-US" sz="1700" dirty="0" smtClean="0"/>
              <a:t>is pretty </a:t>
            </a:r>
            <a:r>
              <a:rPr lang="en-US" sz="1700" dirty="0"/>
              <a:t>easy, but get in the habit now of thinking about the key pieces of theory before you start </a:t>
            </a:r>
            <a:r>
              <a:rPr lang="en-US" sz="1700" dirty="0" smtClean="0"/>
              <a:t>to write </a:t>
            </a:r>
            <a:r>
              <a:rPr lang="en-US" sz="1700" dirty="0"/>
              <a:t>your answers.</a:t>
            </a:r>
          </a:p>
        </p:txBody>
      </p:sp>
      <p:sp>
        <p:nvSpPr>
          <p:cNvPr id="6" name="Title 1"/>
          <p:cNvSpPr>
            <a:spLocks noGrp="1"/>
          </p:cNvSpPr>
          <p:nvPr>
            <p:ph type="title"/>
          </p:nvPr>
        </p:nvSpPr>
        <p:spPr>
          <a:xfrm>
            <a:off x="35496" y="72008"/>
            <a:ext cx="7704856" cy="620688"/>
          </a:xfrm>
        </p:spPr>
        <p:txBody>
          <a:bodyPr>
            <a:noAutofit/>
          </a:bodyPr>
          <a:lstStyle/>
          <a:p>
            <a:r>
              <a:rPr lang="en-GB" sz="3900" b="1" dirty="0" smtClean="0"/>
              <a:t>1 – Answering Exam</a:t>
            </a:r>
            <a:r>
              <a:rPr lang="en-GB" sz="3900" dirty="0" smtClean="0"/>
              <a:t>-Style Questions</a:t>
            </a:r>
            <a:endParaRPr lang="en-GB" sz="3900" b="1" dirty="0" smtClean="0"/>
          </a:p>
        </p:txBody>
      </p:sp>
    </p:spTree>
    <p:extLst>
      <p:ext uri="{BB962C8B-B14F-4D97-AF65-F5344CB8AC3E}">
        <p14:creationId xmlns:p14="http://schemas.microsoft.com/office/powerpoint/2010/main" val="468325192"/>
      </p:ext>
    </p:extLst>
  </p:cSld>
  <p:clrMapOvr>
    <a:masterClrMapping/>
  </p:clrMapOvr>
  <p:transition advClick="0"/>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1520" y="1096426"/>
            <a:ext cx="8640960" cy="5632311"/>
          </a:xfrm>
          <a:prstGeom prst="rect">
            <a:avLst/>
          </a:prstGeom>
        </p:spPr>
        <p:txBody>
          <a:bodyPr wrap="square">
            <a:spAutoFit/>
          </a:bodyPr>
          <a:lstStyle/>
          <a:p>
            <a:pPr marL="457200" indent="-457200">
              <a:buClr>
                <a:schemeClr val="accent6">
                  <a:lumMod val="50000"/>
                </a:schemeClr>
              </a:buClr>
              <a:buFont typeface="+mj-lt"/>
              <a:buAutoNum type="arabicPeriod" startAt="2"/>
            </a:pPr>
            <a:r>
              <a:rPr lang="en-US" sz="2000" dirty="0"/>
              <a:t>Application is the skill of writing in context. To help you develop this skill when you read business </a:t>
            </a:r>
            <a:r>
              <a:rPr lang="en-US" sz="2000" dirty="0" smtClean="0"/>
              <a:t>case studies</a:t>
            </a:r>
            <a:r>
              <a:rPr lang="en-US" sz="2000" dirty="0"/>
              <a:t>, as part of your wider reading and in sections B and C of the unit 1 exam paper, make brief </a:t>
            </a:r>
            <a:r>
              <a:rPr lang="en-US" sz="2000" dirty="0" smtClean="0"/>
              <a:t>notes using </a:t>
            </a:r>
            <a:r>
              <a:rPr lang="en-US" sz="2000" dirty="0"/>
              <a:t>the acronym LOSER. Then draw on these notes when applying theory to the business:</a:t>
            </a:r>
          </a:p>
          <a:p>
            <a:pPr marL="795338" indent="-388938">
              <a:buClr>
                <a:schemeClr val="accent6">
                  <a:lumMod val="50000"/>
                </a:schemeClr>
              </a:buClr>
              <a:buFont typeface="Wingdings 3" panose="05040102010807070707" pitchFamily="18" charset="2"/>
              <a:buChar char=""/>
              <a:tabLst>
                <a:tab pos="914400" algn="l"/>
              </a:tabLst>
            </a:pPr>
            <a:r>
              <a:rPr lang="en-US" sz="2000" b="1" dirty="0"/>
              <a:t>LO</a:t>
            </a:r>
            <a:r>
              <a:rPr lang="en-US" sz="2000" dirty="0"/>
              <a:t> stands for long-term and short-term objectives</a:t>
            </a:r>
          </a:p>
          <a:p>
            <a:pPr marL="795338" indent="-388938">
              <a:buClr>
                <a:schemeClr val="accent6">
                  <a:lumMod val="50000"/>
                </a:schemeClr>
              </a:buClr>
              <a:buFont typeface="Wingdings 3" panose="05040102010807070707" pitchFamily="18" charset="2"/>
              <a:buChar char=""/>
              <a:tabLst>
                <a:tab pos="914400" algn="l"/>
              </a:tabLst>
            </a:pPr>
            <a:r>
              <a:rPr lang="en-US" sz="2000" dirty="0"/>
              <a:t>What are the business’s goals, overall and within the situation described in the case study? Any </a:t>
            </a:r>
            <a:r>
              <a:rPr lang="en-US" sz="2000" dirty="0" smtClean="0"/>
              <a:t>issues you </a:t>
            </a:r>
            <a:r>
              <a:rPr lang="en-US" sz="2000" dirty="0"/>
              <a:t>highlight or suggested actions you identify should be relevant to the objectives of the business.</a:t>
            </a:r>
          </a:p>
          <a:p>
            <a:pPr marL="795338" indent="-388938">
              <a:buClr>
                <a:schemeClr val="accent6">
                  <a:lumMod val="50000"/>
                </a:schemeClr>
              </a:buClr>
              <a:buFont typeface="Wingdings 3" panose="05040102010807070707" pitchFamily="18" charset="2"/>
              <a:buChar char=""/>
              <a:tabLst>
                <a:tab pos="914400" algn="l"/>
              </a:tabLst>
            </a:pPr>
            <a:r>
              <a:rPr lang="en-US" sz="2000" b="1" dirty="0"/>
              <a:t>S</a:t>
            </a:r>
            <a:r>
              <a:rPr lang="en-US" sz="2000" dirty="0"/>
              <a:t> stands for stakeholders</a:t>
            </a:r>
          </a:p>
          <a:p>
            <a:pPr marL="795338" indent="-388938">
              <a:buClr>
                <a:schemeClr val="accent6">
                  <a:lumMod val="50000"/>
                </a:schemeClr>
              </a:buClr>
              <a:buFont typeface="Wingdings 3" panose="05040102010807070707" pitchFamily="18" charset="2"/>
              <a:buChar char=""/>
              <a:tabLst>
                <a:tab pos="914400" algn="l"/>
              </a:tabLst>
            </a:pPr>
            <a:r>
              <a:rPr lang="en-US" sz="2000" dirty="0"/>
              <a:t>What groups of individuals have an interest in this business? Be as specific as you can, using the </a:t>
            </a:r>
            <a:r>
              <a:rPr lang="en-US" sz="2000" dirty="0" smtClean="0"/>
              <a:t>names of </a:t>
            </a:r>
            <a:r>
              <a:rPr lang="en-US" sz="2000" dirty="0"/>
              <a:t>owners, for example, or listing the different suppliers if these are mentioned in the case study.</a:t>
            </a:r>
          </a:p>
          <a:p>
            <a:pPr marL="795338" indent="-388938">
              <a:buClr>
                <a:schemeClr val="accent6">
                  <a:lumMod val="50000"/>
                </a:schemeClr>
              </a:buClr>
              <a:buFont typeface="Wingdings 3" panose="05040102010807070707" pitchFamily="18" charset="2"/>
              <a:buChar char=""/>
              <a:tabLst>
                <a:tab pos="914400" algn="l"/>
              </a:tabLst>
            </a:pPr>
            <a:r>
              <a:rPr lang="en-US" sz="2000" b="1" dirty="0"/>
              <a:t>E</a:t>
            </a:r>
            <a:r>
              <a:rPr lang="en-US" sz="2000" dirty="0"/>
              <a:t> stands for </a:t>
            </a:r>
            <a:r>
              <a:rPr lang="en-US" sz="2000" dirty="0" smtClean="0"/>
              <a:t>environment</a:t>
            </a:r>
            <a:endParaRPr lang="en-US" sz="2000" dirty="0"/>
          </a:p>
          <a:p>
            <a:pPr marL="795338" indent="-388938">
              <a:buClr>
                <a:schemeClr val="accent6">
                  <a:lumMod val="50000"/>
                </a:schemeClr>
              </a:buClr>
              <a:buFont typeface="Wingdings 3" panose="05040102010807070707" pitchFamily="18" charset="2"/>
              <a:buChar char=""/>
              <a:tabLst>
                <a:tab pos="914400" algn="l"/>
              </a:tabLst>
            </a:pPr>
            <a:r>
              <a:rPr lang="en-US" sz="2000" dirty="0"/>
              <a:t>Used here, this E refers to everything to do with the environment in which the business operates.</a:t>
            </a:r>
          </a:p>
        </p:txBody>
      </p:sp>
      <p:sp>
        <p:nvSpPr>
          <p:cNvPr id="6" name="Title 1"/>
          <p:cNvSpPr>
            <a:spLocks noGrp="1"/>
          </p:cNvSpPr>
          <p:nvPr>
            <p:ph type="title"/>
          </p:nvPr>
        </p:nvSpPr>
        <p:spPr>
          <a:xfrm>
            <a:off x="35496" y="72008"/>
            <a:ext cx="7704856" cy="620688"/>
          </a:xfrm>
        </p:spPr>
        <p:txBody>
          <a:bodyPr>
            <a:noAutofit/>
          </a:bodyPr>
          <a:lstStyle/>
          <a:p>
            <a:r>
              <a:rPr lang="en-GB" sz="3900" b="1" dirty="0" smtClean="0"/>
              <a:t>1 – Answering Exam</a:t>
            </a:r>
            <a:r>
              <a:rPr lang="en-GB" sz="3900" dirty="0" smtClean="0"/>
              <a:t>-Style Questions</a:t>
            </a:r>
            <a:endParaRPr lang="en-GB" sz="3900" b="1" dirty="0" smtClean="0"/>
          </a:p>
        </p:txBody>
      </p:sp>
    </p:spTree>
    <p:extLst>
      <p:ext uri="{BB962C8B-B14F-4D97-AF65-F5344CB8AC3E}">
        <p14:creationId xmlns:p14="http://schemas.microsoft.com/office/powerpoint/2010/main" val="3329640905"/>
      </p:ext>
    </p:extLst>
  </p:cSld>
  <p:clrMapOvr>
    <a:masterClrMapping/>
  </p:clrMapOvr>
  <p:transition advClick="0"/>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1520" y="1096426"/>
            <a:ext cx="8640960" cy="5586145"/>
          </a:xfrm>
          <a:prstGeom prst="rect">
            <a:avLst/>
          </a:prstGeom>
        </p:spPr>
        <p:txBody>
          <a:bodyPr wrap="square">
            <a:spAutoFit/>
          </a:bodyPr>
          <a:lstStyle/>
          <a:p>
            <a:pPr marL="457200" indent="-457200">
              <a:buClr>
                <a:schemeClr val="accent6">
                  <a:lumMod val="50000"/>
                </a:schemeClr>
              </a:buClr>
              <a:buFont typeface="Wingdings 3" panose="05040102010807070707" pitchFamily="18" charset="2"/>
              <a:buChar char=""/>
            </a:pPr>
            <a:r>
              <a:rPr lang="en-US" sz="1700" dirty="0"/>
              <a:t>Consider (briefly) the following:</a:t>
            </a:r>
          </a:p>
          <a:p>
            <a:pPr marL="863600" indent="-406400">
              <a:buClr>
                <a:schemeClr val="accent6">
                  <a:lumMod val="50000"/>
                </a:schemeClr>
              </a:buClr>
              <a:buFont typeface="Wingdings" panose="05000000000000000000" pitchFamily="2" charset="2"/>
              <a:buChar char="v"/>
            </a:pPr>
            <a:r>
              <a:rPr lang="en-US" sz="1700" dirty="0" smtClean="0"/>
              <a:t>The </a:t>
            </a:r>
            <a:r>
              <a:rPr lang="en-US" sz="1700" dirty="0"/>
              <a:t>market in which the business competes</a:t>
            </a:r>
          </a:p>
          <a:p>
            <a:pPr marL="863600" indent="-406400">
              <a:buClr>
                <a:schemeClr val="accent6">
                  <a:lumMod val="50000"/>
                </a:schemeClr>
              </a:buClr>
              <a:buFont typeface="Wingdings" panose="05000000000000000000" pitchFamily="2" charset="2"/>
              <a:buChar char="v"/>
            </a:pPr>
            <a:r>
              <a:rPr lang="en-US" sz="1700" dirty="0" smtClean="0"/>
              <a:t>Major </a:t>
            </a:r>
            <a:r>
              <a:rPr lang="en-US" sz="1700" dirty="0"/>
              <a:t>competitors</a:t>
            </a:r>
          </a:p>
          <a:p>
            <a:pPr marL="863600" indent="-406400">
              <a:buClr>
                <a:schemeClr val="accent6">
                  <a:lumMod val="50000"/>
                </a:schemeClr>
              </a:buClr>
              <a:buFont typeface="Wingdings" panose="05000000000000000000" pitchFamily="2" charset="2"/>
              <a:buChar char="v"/>
            </a:pPr>
            <a:r>
              <a:rPr lang="en-US" sz="1700" dirty="0" smtClean="0"/>
              <a:t>Trends </a:t>
            </a:r>
            <a:r>
              <a:rPr lang="en-US" sz="1700" dirty="0"/>
              <a:t>in the market</a:t>
            </a:r>
          </a:p>
          <a:p>
            <a:pPr marL="863600" indent="-406400">
              <a:buClr>
                <a:schemeClr val="accent6">
                  <a:lumMod val="50000"/>
                </a:schemeClr>
              </a:buClr>
              <a:buFont typeface="Wingdings" panose="05000000000000000000" pitchFamily="2" charset="2"/>
              <a:buChar char="v"/>
            </a:pPr>
            <a:r>
              <a:rPr lang="en-US" sz="1700" dirty="0" smtClean="0"/>
              <a:t>Economic </a:t>
            </a:r>
            <a:r>
              <a:rPr lang="en-US" sz="1700" dirty="0"/>
              <a:t>conditions</a:t>
            </a:r>
          </a:p>
          <a:p>
            <a:pPr marL="863600" indent="-406400">
              <a:buClr>
                <a:schemeClr val="accent6">
                  <a:lumMod val="50000"/>
                </a:schemeClr>
              </a:buClr>
              <a:buFont typeface="Wingdings" panose="05000000000000000000" pitchFamily="2" charset="2"/>
              <a:buChar char="v"/>
            </a:pPr>
            <a:r>
              <a:rPr lang="en-US" sz="1700" dirty="0" smtClean="0"/>
              <a:t>Any </a:t>
            </a:r>
            <a:r>
              <a:rPr lang="en-US" sz="1700" dirty="0"/>
              <a:t>other relevant SLEPT factors. SLEPT stands for: Social, Legal, Economic, Political, Technological.</a:t>
            </a:r>
          </a:p>
          <a:p>
            <a:pPr marL="457200" indent="-457200">
              <a:buClr>
                <a:schemeClr val="accent6">
                  <a:lumMod val="50000"/>
                </a:schemeClr>
              </a:buClr>
              <a:buFont typeface="Wingdings 3" panose="05040102010807070707" pitchFamily="18" charset="2"/>
              <a:buChar char=""/>
            </a:pPr>
            <a:r>
              <a:rPr lang="en-US" sz="1700" dirty="0"/>
              <a:t>It is an acronym commonly used to embrace all aspects of the business environment.</a:t>
            </a:r>
          </a:p>
          <a:p>
            <a:pPr marL="457200" indent="-457200">
              <a:buClr>
                <a:schemeClr val="accent6">
                  <a:lumMod val="50000"/>
                </a:schemeClr>
              </a:buClr>
              <a:buFont typeface="Wingdings 3" panose="05040102010807070707" pitchFamily="18" charset="2"/>
              <a:buChar char=""/>
            </a:pPr>
            <a:r>
              <a:rPr lang="en-US" sz="1700" b="1" dirty="0"/>
              <a:t>R</a:t>
            </a:r>
            <a:r>
              <a:rPr lang="en-US" sz="1700" dirty="0"/>
              <a:t> stands for resources.</a:t>
            </a:r>
          </a:p>
          <a:p>
            <a:pPr marL="457200" indent="-457200">
              <a:buClr>
                <a:schemeClr val="accent6">
                  <a:lumMod val="50000"/>
                </a:schemeClr>
              </a:buClr>
              <a:buFont typeface="Wingdings 3" panose="05040102010807070707" pitchFamily="18" charset="2"/>
              <a:buChar char=""/>
            </a:pPr>
            <a:r>
              <a:rPr lang="en-US" sz="1700" dirty="0"/>
              <a:t>The E above asks you to look at factors which are beyond the business’s control – these apply to all </a:t>
            </a:r>
            <a:r>
              <a:rPr lang="en-US" sz="1700" dirty="0" smtClean="0"/>
              <a:t>firms in </a:t>
            </a:r>
            <a:r>
              <a:rPr lang="en-US" sz="1700" dirty="0"/>
              <a:t>the market. Resources are factors which are specific to the business and are not available to </a:t>
            </a:r>
            <a:r>
              <a:rPr lang="en-US" sz="1700" dirty="0" smtClean="0"/>
              <a:t>all firms</a:t>
            </a:r>
            <a:r>
              <a:rPr lang="en-US" sz="1700" dirty="0"/>
              <a:t>… the opposite. Using resources effectively can give a firm a source of competitive advantage. </a:t>
            </a:r>
            <a:r>
              <a:rPr lang="en-US" sz="1700" dirty="0" smtClean="0"/>
              <a:t>This means </a:t>
            </a:r>
            <a:r>
              <a:rPr lang="en-US" sz="1700" dirty="0"/>
              <a:t>a way to gain customers over competitors. Resources could include:</a:t>
            </a:r>
          </a:p>
          <a:p>
            <a:pPr marL="863600" indent="-406400">
              <a:buClr>
                <a:schemeClr val="accent6">
                  <a:lumMod val="50000"/>
                </a:schemeClr>
              </a:buClr>
              <a:buFont typeface="Wingdings" panose="05000000000000000000" pitchFamily="2" charset="2"/>
              <a:buChar char="v"/>
            </a:pPr>
            <a:r>
              <a:rPr lang="en-US" sz="1700" dirty="0" smtClean="0"/>
              <a:t>Special </a:t>
            </a:r>
            <a:r>
              <a:rPr lang="en-US" sz="1700" dirty="0"/>
              <a:t>staff skills and expertise</a:t>
            </a:r>
          </a:p>
          <a:p>
            <a:pPr marL="863600" indent="-406400">
              <a:buClr>
                <a:schemeClr val="accent6">
                  <a:lumMod val="50000"/>
                </a:schemeClr>
              </a:buClr>
              <a:buFont typeface="Wingdings" panose="05000000000000000000" pitchFamily="2" charset="2"/>
              <a:buChar char="v"/>
            </a:pPr>
            <a:r>
              <a:rPr lang="en-US" sz="1700" dirty="0" smtClean="0"/>
              <a:t>Money </a:t>
            </a:r>
            <a:r>
              <a:rPr lang="en-US" sz="1700" dirty="0"/>
              <a:t>in the bank</a:t>
            </a:r>
          </a:p>
          <a:p>
            <a:pPr marL="863600" indent="-406400">
              <a:buClr>
                <a:schemeClr val="accent6">
                  <a:lumMod val="50000"/>
                </a:schemeClr>
              </a:buClr>
              <a:buFont typeface="Wingdings" panose="05000000000000000000" pitchFamily="2" charset="2"/>
              <a:buChar char="v"/>
            </a:pPr>
            <a:r>
              <a:rPr lang="en-US" sz="1700" dirty="0" smtClean="0"/>
              <a:t>A </a:t>
            </a:r>
            <a:r>
              <a:rPr lang="en-US" sz="1700" dirty="0"/>
              <a:t>good reputation</a:t>
            </a:r>
          </a:p>
          <a:p>
            <a:pPr marL="863600" indent="-406400">
              <a:buClr>
                <a:schemeClr val="accent6">
                  <a:lumMod val="50000"/>
                </a:schemeClr>
              </a:buClr>
              <a:buFont typeface="Wingdings" panose="05000000000000000000" pitchFamily="2" charset="2"/>
              <a:buChar char="v"/>
            </a:pPr>
            <a:r>
              <a:rPr lang="en-US" sz="1700" dirty="0" smtClean="0"/>
              <a:t>Strong </a:t>
            </a:r>
            <a:r>
              <a:rPr lang="en-US" sz="1700" dirty="0"/>
              <a:t>brands</a:t>
            </a:r>
          </a:p>
          <a:p>
            <a:pPr marL="863600" indent="-406400">
              <a:buClr>
                <a:schemeClr val="accent6">
                  <a:lumMod val="50000"/>
                </a:schemeClr>
              </a:buClr>
              <a:buFont typeface="Wingdings" panose="05000000000000000000" pitchFamily="2" charset="2"/>
              <a:buChar char="v"/>
            </a:pPr>
            <a:r>
              <a:rPr lang="en-US" sz="1700" dirty="0" smtClean="0"/>
              <a:t>A </a:t>
            </a:r>
            <a:r>
              <a:rPr lang="en-US" sz="1700" dirty="0"/>
              <a:t>secure customer base</a:t>
            </a:r>
          </a:p>
          <a:p>
            <a:pPr marL="863600" indent="-406400">
              <a:buClr>
                <a:schemeClr val="accent6">
                  <a:lumMod val="50000"/>
                </a:schemeClr>
              </a:buClr>
              <a:buFont typeface="Wingdings" panose="05000000000000000000" pitchFamily="2" charset="2"/>
              <a:buChar char="v"/>
            </a:pPr>
            <a:r>
              <a:rPr lang="en-US" sz="1700" dirty="0" smtClean="0"/>
              <a:t>Access </a:t>
            </a:r>
            <a:r>
              <a:rPr lang="en-US" sz="1700" dirty="0"/>
              <a:t>to particularly high quality raw materials, or to low cost materials.</a:t>
            </a:r>
          </a:p>
        </p:txBody>
      </p:sp>
      <p:sp>
        <p:nvSpPr>
          <p:cNvPr id="6" name="Title 1"/>
          <p:cNvSpPr>
            <a:spLocks noGrp="1"/>
          </p:cNvSpPr>
          <p:nvPr>
            <p:ph type="title"/>
          </p:nvPr>
        </p:nvSpPr>
        <p:spPr>
          <a:xfrm>
            <a:off x="35496" y="72008"/>
            <a:ext cx="7704856" cy="620688"/>
          </a:xfrm>
        </p:spPr>
        <p:txBody>
          <a:bodyPr>
            <a:noAutofit/>
          </a:bodyPr>
          <a:lstStyle/>
          <a:p>
            <a:r>
              <a:rPr lang="en-GB" sz="3900" b="1" dirty="0" smtClean="0"/>
              <a:t>1 – Answering Exam</a:t>
            </a:r>
            <a:r>
              <a:rPr lang="en-GB" sz="3900" dirty="0" smtClean="0"/>
              <a:t>-Style Questions</a:t>
            </a:r>
            <a:endParaRPr lang="en-GB" sz="3900" b="1" dirty="0" smtClean="0"/>
          </a:p>
        </p:txBody>
      </p:sp>
    </p:spTree>
    <p:extLst>
      <p:ext uri="{BB962C8B-B14F-4D97-AF65-F5344CB8AC3E}">
        <p14:creationId xmlns:p14="http://schemas.microsoft.com/office/powerpoint/2010/main" val="1674498760"/>
      </p:ext>
    </p:extLst>
  </p:cSld>
  <p:clrMapOvr>
    <a:masterClrMapping/>
  </p:clrMapOvr>
  <p:transition advClick="0"/>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1520" y="1096426"/>
            <a:ext cx="6984776" cy="5632311"/>
          </a:xfrm>
          <a:prstGeom prst="rect">
            <a:avLst/>
          </a:prstGeom>
        </p:spPr>
        <p:txBody>
          <a:bodyPr wrap="square">
            <a:spAutoFit/>
          </a:bodyPr>
          <a:lstStyle/>
          <a:p>
            <a:pPr>
              <a:buClr>
                <a:schemeClr val="accent6">
                  <a:lumMod val="50000"/>
                </a:schemeClr>
              </a:buClr>
            </a:pPr>
            <a:r>
              <a:rPr lang="en-US" b="1" dirty="0">
                <a:solidFill>
                  <a:srgbClr val="002060"/>
                </a:solidFill>
              </a:rPr>
              <a:t>The Nigel Clare Network Trust</a:t>
            </a:r>
          </a:p>
          <a:p>
            <a:pPr marL="360363" indent="-360363">
              <a:buClr>
                <a:schemeClr val="accent6">
                  <a:lumMod val="50000"/>
                </a:schemeClr>
              </a:buClr>
              <a:buFont typeface="Wingdings 3" panose="05040102010807070707" pitchFamily="18" charset="2"/>
              <a:buChar char=""/>
            </a:pPr>
            <a:r>
              <a:rPr lang="en-US" dirty="0">
                <a:solidFill>
                  <a:srgbClr val="002060"/>
                </a:solidFill>
              </a:rPr>
              <a:t>The NCNT is a national UK charity that delivers practical support to families where a child's life is limited by quality, lifespan or both.</a:t>
            </a:r>
          </a:p>
          <a:p>
            <a:pPr marL="360363" indent="-360363">
              <a:buClr>
                <a:schemeClr val="accent6">
                  <a:lumMod val="50000"/>
                </a:schemeClr>
              </a:buClr>
              <a:buFont typeface="Wingdings 3" panose="05040102010807070707" pitchFamily="18" charset="2"/>
              <a:buChar char=""/>
            </a:pPr>
            <a:r>
              <a:rPr lang="en-US" dirty="0">
                <a:solidFill>
                  <a:srgbClr val="002060"/>
                </a:solidFill>
              </a:rPr>
              <a:t>Recently The NCNT moved out of its Headquarters offices in London and adopted a flexible working structure based on working at home or at clients' sites. Despite the initial setup costs and ongoing support costs, there have been significant savings in annual operating costs.</a:t>
            </a:r>
          </a:p>
          <a:p>
            <a:pPr marL="360363" indent="-360363">
              <a:buClr>
                <a:schemeClr val="accent6">
                  <a:lumMod val="50000"/>
                </a:schemeClr>
              </a:buClr>
              <a:buFont typeface="Wingdings 3" panose="05040102010807070707" pitchFamily="18" charset="2"/>
              <a:buChar char=""/>
            </a:pPr>
            <a:r>
              <a:rPr lang="en-US" dirty="0">
                <a:solidFill>
                  <a:srgbClr val="002060"/>
                </a:solidFill>
              </a:rPr>
              <a:t>The quality of client services actually improved as well and twenty per cent more families were supported. All staff now work at and from their homes but they meet on a regular basis for face- to-face team meetings, usually held in local business centres.</a:t>
            </a:r>
          </a:p>
          <a:p>
            <a:pPr>
              <a:buClr>
                <a:schemeClr val="accent6">
                  <a:lumMod val="50000"/>
                </a:schemeClr>
              </a:buClr>
            </a:pPr>
            <a:r>
              <a:rPr lang="en-US" b="1" dirty="0" smtClean="0">
                <a:solidFill>
                  <a:srgbClr val="FF0000"/>
                </a:solidFill>
              </a:rPr>
              <a:t>Questions</a:t>
            </a:r>
            <a:endParaRPr lang="en-US" b="1" dirty="0">
              <a:solidFill>
                <a:srgbClr val="FF0000"/>
              </a:solidFill>
            </a:endParaRPr>
          </a:p>
          <a:p>
            <a:pPr marL="360363" indent="-360363">
              <a:buClr>
                <a:schemeClr val="accent6">
                  <a:lumMod val="50000"/>
                </a:schemeClr>
              </a:buClr>
              <a:buFont typeface="+mj-lt"/>
              <a:buAutoNum type="arabicPeriod"/>
            </a:pPr>
            <a:r>
              <a:rPr lang="en-US" dirty="0" smtClean="0">
                <a:solidFill>
                  <a:srgbClr val="FF0000"/>
                </a:solidFill>
              </a:rPr>
              <a:t>What </a:t>
            </a:r>
            <a:r>
              <a:rPr lang="en-US" dirty="0">
                <a:solidFill>
                  <a:srgbClr val="FF0000"/>
                </a:solidFill>
              </a:rPr>
              <a:t>are the benefits of flexible working for the NCNT?</a:t>
            </a:r>
          </a:p>
          <a:p>
            <a:pPr marL="360363" indent="-360363">
              <a:buClr>
                <a:schemeClr val="accent6">
                  <a:lumMod val="50000"/>
                </a:schemeClr>
              </a:buClr>
              <a:buFont typeface="+mj-lt"/>
              <a:buAutoNum type="arabicPeriod"/>
            </a:pPr>
            <a:r>
              <a:rPr lang="en-US" dirty="0" smtClean="0">
                <a:solidFill>
                  <a:srgbClr val="FF0000"/>
                </a:solidFill>
              </a:rPr>
              <a:t>Are </a:t>
            </a:r>
            <a:r>
              <a:rPr lang="en-US" dirty="0">
                <a:solidFill>
                  <a:srgbClr val="FF0000"/>
                </a:solidFill>
              </a:rPr>
              <a:t>there any disadvantages arising from NCNT's arrangements?</a:t>
            </a:r>
          </a:p>
          <a:p>
            <a:pPr marL="360363" indent="-360363">
              <a:buClr>
                <a:schemeClr val="accent6">
                  <a:lumMod val="50000"/>
                </a:schemeClr>
              </a:buClr>
              <a:buFont typeface="+mj-lt"/>
              <a:buAutoNum type="arabicPeriod"/>
            </a:pPr>
            <a:r>
              <a:rPr lang="en-US" dirty="0" smtClean="0">
                <a:solidFill>
                  <a:srgbClr val="FF0000"/>
                </a:solidFill>
              </a:rPr>
              <a:t>How </a:t>
            </a:r>
            <a:r>
              <a:rPr lang="en-US" dirty="0">
                <a:solidFill>
                  <a:srgbClr val="FF0000"/>
                </a:solidFill>
              </a:rPr>
              <a:t>has the advent of telecoms networking systems helped firms become more flexible?</a:t>
            </a:r>
          </a:p>
        </p:txBody>
      </p:sp>
      <p:sp>
        <p:nvSpPr>
          <p:cNvPr id="6" name="Title 1"/>
          <p:cNvSpPr>
            <a:spLocks noGrp="1"/>
          </p:cNvSpPr>
          <p:nvPr>
            <p:ph type="title"/>
          </p:nvPr>
        </p:nvSpPr>
        <p:spPr>
          <a:xfrm>
            <a:off x="35496" y="72008"/>
            <a:ext cx="7704856" cy="548680"/>
          </a:xfrm>
        </p:spPr>
        <p:txBody>
          <a:bodyPr>
            <a:noAutofit/>
          </a:bodyPr>
          <a:lstStyle/>
          <a:p>
            <a:r>
              <a:rPr lang="en-GB" sz="3600" dirty="0" smtClean="0"/>
              <a:t>21.1 </a:t>
            </a:r>
            <a:r>
              <a:rPr lang="en-GB" sz="3600" dirty="0"/>
              <a:t>– </a:t>
            </a:r>
            <a:r>
              <a:rPr lang="en-GB" sz="3600" dirty="0" smtClean="0"/>
              <a:t>Flexible Working – Cutting Costs</a:t>
            </a:r>
            <a:endParaRPr lang="en-GB" sz="3200" dirty="0"/>
          </a:p>
        </p:txBody>
      </p:sp>
      <p:sp>
        <p:nvSpPr>
          <p:cNvPr id="5" name="Round Same Side Corner Rectangle 4">
            <a:hlinkClick r:id="" action="ppaction://noaction"/>
          </p:cNvPr>
          <p:cNvSpPr/>
          <p:nvPr/>
        </p:nvSpPr>
        <p:spPr>
          <a:xfrm>
            <a:off x="6948264" y="620688"/>
            <a:ext cx="792088" cy="360000"/>
          </a:xfrm>
          <a:prstGeom prst="round2SameRect">
            <a:avLst/>
          </a:prstGeom>
          <a:gradFill>
            <a:gsLst>
              <a:gs pos="0">
                <a:srgbClr val="002060"/>
              </a:gs>
              <a:gs pos="50000">
                <a:schemeClr val="tx2">
                  <a:lumMod val="60000"/>
                  <a:lumOff val="40000"/>
                </a:schemeClr>
              </a:gs>
              <a:gs pos="70000">
                <a:schemeClr val="tx2">
                  <a:lumMod val="40000"/>
                  <a:lumOff val="60000"/>
                </a:schemeClr>
              </a:gs>
              <a:gs pos="100000">
                <a:schemeClr val="tx2">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100" b="1" dirty="0" smtClean="0">
                <a:latin typeface="Arial" panose="020B0604020202020204" pitchFamily="34" charset="0"/>
                <a:cs typeface="Arial" panose="020B0604020202020204" pitchFamily="34" charset="0"/>
              </a:rPr>
              <a:t>Page 110</a:t>
            </a:r>
            <a:endParaRPr lang="en-GB" sz="1100" b="1" dirty="0">
              <a:latin typeface="Arial" panose="020B0604020202020204" pitchFamily="34" charset="0"/>
              <a:cs typeface="Arial" panose="020B0604020202020204" pitchFamily="34" charset="0"/>
            </a:endParaRPr>
          </a:p>
        </p:txBody>
      </p:sp>
      <p:pic>
        <p:nvPicPr>
          <p:cNvPr id="14390" name="Picture 54" descr="Image result for Nigel Clare Network Trust"/>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236296" y="1096426"/>
            <a:ext cx="1626940" cy="890169"/>
          </a:xfrm>
          <a:prstGeom prst="rect">
            <a:avLst/>
          </a:prstGeom>
          <a:noFill/>
          <a:extLst>
            <a:ext uri="{909E8E84-426E-40DD-AFC4-6F175D3DCCD1}">
              <a14:hiddenFill xmlns:a14="http://schemas.microsoft.com/office/drawing/2010/main">
                <a:solidFill>
                  <a:srgbClr val="FFFFFF"/>
                </a:solidFill>
              </a14:hiddenFill>
            </a:ext>
          </a:extLst>
        </p:spPr>
      </p:pic>
      <p:pic>
        <p:nvPicPr>
          <p:cNvPr id="14392" name="Picture 56" descr="Image result for Nigel Clare Network Trust"/>
          <p:cNvPicPr>
            <a:picLocks noChangeAspect="1" noChangeArrowheads="1"/>
          </p:cNvPicPr>
          <p:nvPr/>
        </p:nvPicPr>
        <p:blipFill rotWithShape="1">
          <a:blip r:embed="rId4">
            <a:extLst>
              <a:ext uri="{28A0092B-C50C-407E-A947-70E740481C1C}">
                <a14:useLocalDpi xmlns:a14="http://schemas.microsoft.com/office/drawing/2010/main" val="0"/>
              </a:ext>
            </a:extLst>
          </a:blip>
          <a:srcRect l="8188" r="10543"/>
          <a:stretch/>
        </p:blipFill>
        <p:spPr bwMode="auto">
          <a:xfrm>
            <a:off x="7236296" y="2102333"/>
            <a:ext cx="1626940" cy="1501442"/>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8"/>
          <p:cNvPicPr>
            <a:picLocks noChangeAspect="1"/>
          </p:cNvPicPr>
          <p:nvPr/>
        </p:nvPicPr>
        <p:blipFill rotWithShape="1">
          <a:blip r:embed="rId5"/>
          <a:srcRect l="21221" t="33266" r="54428" b="27360"/>
          <a:stretch/>
        </p:blipFill>
        <p:spPr>
          <a:xfrm>
            <a:off x="7236296" y="3717032"/>
            <a:ext cx="1626940" cy="1479036"/>
          </a:xfrm>
          <a:prstGeom prst="rect">
            <a:avLst/>
          </a:prstGeom>
        </p:spPr>
      </p:pic>
      <p:pic>
        <p:nvPicPr>
          <p:cNvPr id="11" name="Picture 10"/>
          <p:cNvPicPr>
            <a:picLocks noChangeAspect="1"/>
          </p:cNvPicPr>
          <p:nvPr/>
        </p:nvPicPr>
        <p:blipFill rotWithShape="1">
          <a:blip r:embed="rId6"/>
          <a:srcRect l="5001" t="21962" r="7251" b="19886"/>
          <a:stretch/>
        </p:blipFill>
        <p:spPr>
          <a:xfrm>
            <a:off x="7236296" y="5373216"/>
            <a:ext cx="1626940" cy="1168059"/>
          </a:xfrm>
          <a:prstGeom prst="rect">
            <a:avLst/>
          </a:prstGeom>
        </p:spPr>
      </p:pic>
    </p:spTree>
    <p:extLst>
      <p:ext uri="{BB962C8B-B14F-4D97-AF65-F5344CB8AC3E}">
        <p14:creationId xmlns:p14="http://schemas.microsoft.com/office/powerpoint/2010/main" val="1646225713"/>
      </p:ext>
    </p:extLst>
  </p:cSld>
  <p:clrMapOvr>
    <a:masterClrMapping/>
  </p:clrMapOvr>
  <p:transition advClick="0"/>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1520" y="1096426"/>
            <a:ext cx="6048672" cy="5586145"/>
          </a:xfrm>
          <a:prstGeom prst="rect">
            <a:avLst/>
          </a:prstGeom>
        </p:spPr>
        <p:txBody>
          <a:bodyPr wrap="square">
            <a:spAutoFit/>
          </a:bodyPr>
          <a:lstStyle/>
          <a:p>
            <a:pPr marL="360363" indent="-360363">
              <a:buClr>
                <a:schemeClr val="accent6">
                  <a:lumMod val="50000"/>
                </a:schemeClr>
              </a:buClr>
              <a:buFont typeface="Wingdings 3" panose="05040102010807070707" pitchFamily="18" charset="2"/>
              <a:buChar char=""/>
            </a:pPr>
            <a:r>
              <a:rPr lang="en-US" sz="2100" dirty="0"/>
              <a:t>Some businesses can raise prices without losing demand. But many will find that they lose customers if they do try to increase the price. In a period of no growth or slow growth, it is unlikely that many industries will be able to raise prices without this having some effect on demand. In these situations firms will look to reduce costs, to help maintain their profit margins</a:t>
            </a:r>
            <a:r>
              <a:rPr lang="en-US" sz="2100" dirty="0" smtClean="0"/>
              <a:t>.</a:t>
            </a:r>
          </a:p>
          <a:p>
            <a:pPr marL="360363" indent="-360363">
              <a:buClr>
                <a:schemeClr val="accent6">
                  <a:lumMod val="50000"/>
                </a:schemeClr>
              </a:buClr>
              <a:buFont typeface="Wingdings 3" panose="05040102010807070707" pitchFamily="18" charset="2"/>
              <a:buChar char=""/>
            </a:pPr>
            <a:r>
              <a:rPr lang="en-US" sz="2100" dirty="0"/>
              <a:t>Economic history would tell us that the easiest way to do this is usually to reduce labour costs. This applies particularly to the service sector, where most businesses are labour intensive. But in manufacturing it may be possible to invest in equipment that requires fewer people to produce the necessary quantity of output. So either way, jobs are lost.</a:t>
            </a:r>
          </a:p>
        </p:txBody>
      </p:sp>
      <p:sp>
        <p:nvSpPr>
          <p:cNvPr id="6" name="Title 1"/>
          <p:cNvSpPr>
            <a:spLocks noGrp="1"/>
          </p:cNvSpPr>
          <p:nvPr>
            <p:ph type="title"/>
          </p:nvPr>
        </p:nvSpPr>
        <p:spPr>
          <a:xfrm>
            <a:off x="35496" y="72008"/>
            <a:ext cx="7704856" cy="548680"/>
          </a:xfrm>
        </p:spPr>
        <p:txBody>
          <a:bodyPr>
            <a:noAutofit/>
          </a:bodyPr>
          <a:lstStyle/>
          <a:p>
            <a:r>
              <a:rPr lang="en-GB" sz="3600" dirty="0" smtClean="0"/>
              <a:t>21.1 </a:t>
            </a:r>
            <a:r>
              <a:rPr lang="en-GB" sz="3600" dirty="0"/>
              <a:t>– </a:t>
            </a:r>
            <a:r>
              <a:rPr lang="en-GB" sz="3600" dirty="0" smtClean="0"/>
              <a:t>Flexible Working – Cutting Costs</a:t>
            </a:r>
            <a:endParaRPr lang="en-GB" sz="3200" dirty="0"/>
          </a:p>
        </p:txBody>
      </p:sp>
      <p:sp>
        <p:nvSpPr>
          <p:cNvPr id="5" name="Round Same Side Corner Rectangle 4">
            <a:hlinkClick r:id="" action="ppaction://noaction"/>
          </p:cNvPr>
          <p:cNvSpPr/>
          <p:nvPr/>
        </p:nvSpPr>
        <p:spPr>
          <a:xfrm>
            <a:off x="6948264" y="620688"/>
            <a:ext cx="792088" cy="360000"/>
          </a:xfrm>
          <a:prstGeom prst="round2SameRect">
            <a:avLst/>
          </a:prstGeom>
          <a:gradFill>
            <a:gsLst>
              <a:gs pos="0">
                <a:srgbClr val="002060"/>
              </a:gs>
              <a:gs pos="50000">
                <a:schemeClr val="tx2">
                  <a:lumMod val="60000"/>
                  <a:lumOff val="40000"/>
                </a:schemeClr>
              </a:gs>
              <a:gs pos="70000">
                <a:schemeClr val="tx2">
                  <a:lumMod val="40000"/>
                  <a:lumOff val="60000"/>
                </a:schemeClr>
              </a:gs>
              <a:gs pos="100000">
                <a:schemeClr val="tx2">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100" b="1" dirty="0" smtClean="0">
                <a:latin typeface="Arial" panose="020B0604020202020204" pitchFamily="34" charset="0"/>
                <a:cs typeface="Arial" panose="020B0604020202020204" pitchFamily="34" charset="0"/>
              </a:rPr>
              <a:t>Page 110</a:t>
            </a:r>
            <a:endParaRPr lang="en-GB" sz="1100" b="1" dirty="0">
              <a:latin typeface="Arial" panose="020B0604020202020204" pitchFamily="34" charset="0"/>
              <a:cs typeface="Arial" panose="020B0604020202020204" pitchFamily="34" charset="0"/>
            </a:endParaRPr>
          </a:p>
        </p:txBody>
      </p:sp>
      <p:pic>
        <p:nvPicPr>
          <p:cNvPr id="191490" name="Picture 2" descr="Image result for flexible employment statistics"/>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300192" y="1124744"/>
            <a:ext cx="2542853" cy="1419433"/>
          </a:xfrm>
          <a:prstGeom prst="rect">
            <a:avLst/>
          </a:prstGeom>
          <a:noFill/>
          <a:extLst>
            <a:ext uri="{909E8E84-426E-40DD-AFC4-6F175D3DCCD1}">
              <a14:hiddenFill xmlns:a14="http://schemas.microsoft.com/office/drawing/2010/main">
                <a:solidFill>
                  <a:srgbClr val="FFFFFF"/>
                </a:solidFill>
              </a14:hiddenFill>
            </a:ext>
          </a:extLst>
        </p:spPr>
      </p:pic>
      <p:pic>
        <p:nvPicPr>
          <p:cNvPr id="191492" name="Picture 4" descr="Image result for flexible employment statistics"/>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300191" y="2688233"/>
            <a:ext cx="2542853" cy="1744397"/>
          </a:xfrm>
          <a:prstGeom prst="rect">
            <a:avLst/>
          </a:prstGeom>
          <a:noFill/>
          <a:extLst>
            <a:ext uri="{909E8E84-426E-40DD-AFC4-6F175D3DCCD1}">
              <a14:hiddenFill xmlns:a14="http://schemas.microsoft.com/office/drawing/2010/main">
                <a:solidFill>
                  <a:srgbClr val="FFFFFF"/>
                </a:solidFill>
              </a14:hiddenFill>
            </a:ext>
          </a:extLst>
        </p:spPr>
      </p:pic>
      <p:pic>
        <p:nvPicPr>
          <p:cNvPr id="191494" name="Picture 6" descr="Image result for flexible employment statistics"/>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4215" t="2794" r="2478" b="5023"/>
          <a:stretch/>
        </p:blipFill>
        <p:spPr bwMode="auto">
          <a:xfrm>
            <a:off x="6300191" y="4641629"/>
            <a:ext cx="2542853" cy="194059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24843831"/>
      </p:ext>
    </p:extLst>
  </p:cSld>
  <p:clrMapOvr>
    <a:masterClrMapping/>
  </p:clrMapOvr>
  <p:transition advClick="0"/>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MMPROD_NEXTUNIQUEID" val="10010"/>
  <p:tag name="MMPROD_UIDATA" val="&lt;database version=&quot;7.0&quot;&gt;&lt;object type=&quot;1&quot; unique_id=&quot;10001&quot;&gt;&lt;object type=&quot;2&quot; unique_id=&quot;10045&quot;&gt;&lt;object type=&quot;3&quot; unique_id=&quot;10046&quot;&gt;&lt;property id=&quot;20148&quot; value=&quot;5&quot;/&gt;&lt;property id=&quot;20300&quot; value=&quot;Slide 1 - &amp;quot;Welcome&amp;quot;&quot;/&gt;&lt;property id=&quot;20307&quot; value=&quot;256&quot;/&gt;&lt;/object&gt;&lt;object type=&quot;3&quot; unique_id=&quot;10047&quot;&gt;&lt;property id=&quot;20148&quot; value=&quot;5&quot;/&gt;&lt;property id=&quot;20300&quot; value=&quot;Slide 2 - &amp;quot;Assignment Scenario&amp;quot;&quot;/&gt;&lt;property id=&quot;20307&quot; value=&quot;258&quot;/&gt;&lt;/object&gt;&lt;object type=&quot;3&quot; unique_id=&quot;10048&quot;&gt;&lt;property id=&quot;20148&quot; value=&quot;5&quot;/&gt;&lt;property id=&quot;20300&quot; value=&quot;Slide 3 - &amp;quot;Excel Sales Scenario&amp;quot;&quot;/&gt;&lt;property id=&quot;20307&quot; value=&quot;286&quot;/&gt;&lt;/object&gt;&lt;object type=&quot;3&quot; unique_id=&quot;10049&quot;&gt;&lt;property id=&quot;20148&quot; value=&quot;5&quot;/&gt;&lt;property id=&quot;20300&quot; value=&quot;Slide 4 - &amp;quot;Task 1 – Excel Sales Spreadsheet&amp;quot;&quot;/&gt;&lt;property id=&quot;20307&quot; value=&quot;287&quot;/&gt;&lt;/object&gt;&lt;object type=&quot;3&quot; unique_id=&quot;10050&quot;&gt;&lt;property id=&quot;20148&quot; value=&quot;5&quot;/&gt;&lt;property id=&quot;20300&quot; value=&quot;Slide 5 - &amp;quot;Task 2 – Excel Sales Spreadsheet&amp;quot;&quot;/&gt;&lt;property id=&quot;20307&quot; value=&quot;288&quot;/&gt;&lt;/object&gt;&lt;object type=&quot;3&quot; unique_id=&quot;10051&quot;&gt;&lt;property id=&quot;20148&quot; value=&quot;5&quot;/&gt;&lt;property id=&quot;20300&quot; value=&quot;Slide 6 - &amp;quot;Task 3 – Excel Sales Spreadsheet&amp;quot;&quot;/&gt;&lt;property id=&quot;20307&quot; value=&quot;289&quot;/&gt;&lt;/object&gt;&lt;object type=&quot;3&quot; unique_id=&quot;10052&quot;&gt;&lt;property id=&quot;20148&quot; value=&quot;5&quot;/&gt;&lt;property id=&quot;20300&quot; value=&quot;Slide 7 - &amp;quot;Task 4 – Excel Sales Spreadsheet&amp;quot;&quot;/&gt;&lt;property id=&quot;20307&quot; value=&quot;290&quot;/&gt;&lt;/object&gt;&lt;object type=&quot;3&quot; unique_id=&quot;10053&quot;&gt;&lt;property id=&quot;20148&quot; value=&quot;5&quot;/&gt;&lt;property id=&quot;20300&quot; value=&quot;Slide 8 - &amp;quot;Task 5 – Excel Sales Spreadsheet&amp;quot;&quot;/&gt;&lt;property id=&quot;20307&quot; value=&quot;291&quot;/&gt;&lt;/object&gt;&lt;object type=&quot;3&quot; unique_id=&quot;10054&quot;&gt;&lt;property id=&quot;20148&quot; value=&quot;5&quot;/&gt;&lt;property id=&quot;20300&quot; value=&quot;Slide 9 - &amp;quot;Task 6 – Excel Sales Spreadsheet&amp;quot;&quot;/&gt;&lt;property id=&quot;20307&quot; value=&quot;292&quot;/&gt;&lt;/object&gt;&lt;object type=&quot;3&quot; unique_id=&quot;10055&quot;&gt;&lt;property id=&quot;20148&quot; value=&quot;5&quot;/&gt;&lt;property id=&quot;20300&quot; value=&quot;Slide 10 - &amp;quot;Task 7 – Excel Sales Spreadsheet&amp;quot;&quot;/&gt;&lt;property id=&quot;20307&quot; value=&quot;294&quot;/&gt;&lt;/object&gt;&lt;object type=&quot;3&quot; unique_id=&quot;10056&quot;&gt;&lt;property id=&quot;20148&quot; value=&quot;5&quot;/&gt;&lt;property id=&quot;20300&quot; value=&quot;Slide 11 - &amp;quot;Task 8 – Excel Sales Spreadsheet&amp;quot;&quot;/&gt;&lt;property id=&quot;20307&quot; value=&quot;295&quot;/&gt;&lt;/object&gt;&lt;object type=&quot;3&quot; unique_id=&quot;10057&quot;&gt;&lt;property id=&quot;20148&quot; value=&quot;5&quot;/&gt;&lt;property id=&quot;20300&quot; value=&quot;Slide 12 - &amp;quot;Excel Tutorials – Click to View&amp;quot;&quot;/&gt;&lt;property id=&quot;20307&quot; value=&quot;332&quot;/&gt;&lt;/object&gt;&lt;object type=&quot;3&quot; unique_id=&quot;10058&quot;&gt;&lt;property id=&quot;20148&quot; value=&quot;5&quot;/&gt;&lt;property id=&quot;20300&quot; value=&quot;Slide 13 - &amp;quot;Excel Sales – Assessment (St/Ex/Ad)&amp;quot;&quot;/&gt;&lt;property id=&quot;20307&quot; value=&quot;297&quot;/&gt;&lt;/object&gt;&lt;object type=&quot;3&quot; unique_id=&quot;10059&quot;&gt;&lt;property id=&quot;20148&quot; value=&quot;5&quot;/&gt;&lt;property id=&quot;20300&quot; value=&quot;Slide 14 - &amp;quot;Excel Bookings Scenario&amp;quot;&quot;/&gt;&lt;property id=&quot;20307&quot; value=&quot;299&quot;/&gt;&lt;/object&gt;&lt;object type=&quot;3&quot; unique_id=&quot;10060&quot;&gt;&lt;property id=&quot;20148&quot; value=&quot;5&quot;/&gt;&lt;property id=&quot;20300&quot; value=&quot;Slide 15 - &amp;quot;Task 1 – Excel Bookings Spreadsheet&amp;quot;&quot;/&gt;&lt;property id=&quot;20307&quot; value=&quot;300&quot;/&gt;&lt;/object&gt;&lt;object type=&quot;3&quot; unique_id=&quot;10061&quot;&gt;&lt;property id=&quot;20148&quot; value=&quot;5&quot;/&gt;&lt;property id=&quot;20300&quot; value=&quot;Slide 16 - &amp;quot;Task 2 – Excel Bookings Spreadsheet&amp;quot;&quot;/&gt;&lt;property id=&quot;20307&quot; value=&quot;301&quot;/&gt;&lt;/object&gt;&lt;object type=&quot;3&quot; unique_id=&quot;10062&quot;&gt;&lt;property id=&quot;20148&quot; value=&quot;5&quot;/&gt;&lt;property id=&quot;20300&quot; value=&quot;Slide 17 - &amp;quot;Task 3 – Excel Bookings Spreadsheet&amp;quot;&quot;/&gt;&lt;property id=&quot;20307&quot; value=&quot;302&quot;/&gt;&lt;/object&gt;&lt;object type=&quot;3&quot; unique_id=&quot;10063&quot;&gt;&lt;property id=&quot;20148&quot; value=&quot;5&quot;/&gt;&lt;property id=&quot;20300&quot; value=&quot;Slide 18 - &amp;quot;Task 4 – Excel Bookings Spreadsheet&amp;quot;&quot;/&gt;&lt;property id=&quot;20307&quot; value=&quot;309&quot;/&gt;&lt;/object&gt;&lt;object type=&quot;3&quot; unique_id=&quot;10064&quot;&gt;&lt;property id=&quot;20148&quot; value=&quot;5&quot;/&gt;&lt;property id=&quot;20300&quot; value=&quot;Slide 19 - &amp;quot;Task 5 – Excel Bookings Spreadsheet&amp;quot;&quot;/&gt;&lt;property id=&quot;20307&quot; value=&quot;304&quot;/&gt;&lt;/object&gt;&lt;object type=&quot;3&quot; unique_id=&quot;10065&quot;&gt;&lt;property id=&quot;20148&quot; value=&quot;5&quot;/&gt;&lt;property id=&quot;20300&quot; value=&quot;Slide 20 - &amp;quot;Task 6 – Excel Bookings Spreadsheet&amp;quot;&quot;/&gt;&lt;property id=&quot;20307&quot; value=&quot;305&quot;/&gt;&lt;/object&gt;&lt;object type=&quot;3&quot; unique_id=&quot;10066&quot;&gt;&lt;property id=&quot;20148&quot; value=&quot;5&quot;/&gt;&lt;property id=&quot;20300&quot; value=&quot;Slide 21 - &amp;quot;Task 7 – Excel Bookings Spreadsheet&amp;quot;&quot;/&gt;&lt;property id=&quot;20307&quot; value=&quot;306&quot;/&gt;&lt;/object&gt;&lt;object type=&quot;3&quot; unique_id=&quot;10067&quot;&gt;&lt;property id=&quot;20148&quot; value=&quot;5&quot;/&gt;&lt;property id=&quot;20300&quot; value=&quot;Slide 22 - &amp;quot;Task 8 – Excel Bookings Spreadsheet&amp;quot;&quot;/&gt;&lt;property id=&quot;20307&quot; value=&quot;307&quot;/&gt;&lt;/object&gt;&lt;object type=&quot;3&quot; unique_id=&quot;10068&quot;&gt;&lt;property id=&quot;20148&quot; value=&quot;5&quot;/&gt;&lt;property id=&quot;20300&quot; value=&quot;Slide 23 - &amp;quot;Excel Tutorials – Click to View&amp;quot;&quot;/&gt;&lt;property id=&quot;20307&quot; value=&quot;334&quot;/&gt;&lt;/object&gt;&lt;object type=&quot;3&quot; unique_id=&quot;10069&quot;&gt;&lt;property id=&quot;20148&quot; value=&quot;5&quot;/&gt;&lt;property id=&quot;20300&quot; value=&quot;Slide 24 - &amp;quot;Excel Bookings – Assessment (St/Ex/Ad)&amp;quot;&quot;/&gt;&lt;property id=&quot;20307&quot; value=&quot;308&quot;/&gt;&lt;/object&gt;&lt;object type=&quot;3&quot; unique_id=&quot;10070&quot;&gt;&lt;property id=&quot;20148&quot; value=&quot;5&quot;/&gt;&lt;property id=&quot;20300&quot; value=&quot;Slide 25 - &amp;quot;Graphics Scenario&amp;quot;&quot;/&gt;&lt;property id=&quot;20307&quot; value=&quot;310&quot;/&gt;&lt;/object&gt;&lt;object type=&quot;3&quot; unique_id=&quot;10071&quot;&gt;&lt;property id=&quot;20148&quot; value=&quot;5&quot;/&gt;&lt;property id=&quot;20300&quot; value=&quot;Slide 26 - &amp;quot;Task 1 – Bitmap Montage&amp;quot;&quot;/&gt;&lt;property id=&quot;20307&quot; value=&quot;311&quot;/&gt;&lt;/object&gt;&lt;object type=&quot;3&quot; unique_id=&quot;10072&quot;&gt;&lt;property id=&quot;20148&quot; value=&quot;5&quot;/&gt;&lt;property id=&quot;20300&quot; value=&quot;Slide 27 - &amp;quot;Task 2 – Bitmap Montage&amp;quot;&quot;/&gt;&lt;property id=&quot;20307&quot; value=&quot;312&quot;/&gt;&lt;/object&gt;&lt;object type=&quot;3&quot; unique_id=&quot;10073&quot;&gt;&lt;property id=&quot;20148&quot; value=&quot;5&quot;/&gt;&lt;property id=&quot;20300&quot; value=&quot;Slide 28 - &amp;quot;Task 3 – Bitmap Montage&amp;quot;&quot;/&gt;&lt;property id=&quot;20307&quot; value=&quot;313&quot;/&gt;&lt;/object&gt;&lt;object type=&quot;3&quot; unique_id=&quot;10074&quot;&gt;&lt;property id=&quot;20148&quot; value=&quot;5&quot;/&gt;&lt;property id=&quot;20300&quot; value=&quot;Slide 29 - &amp;quot;Task 4 – Bitmap Montage&amp;quot;&quot;/&gt;&lt;property id=&quot;20307&quot; value=&quot;314&quot;/&gt;&lt;/object&gt;&lt;object type=&quot;3&quot; unique_id=&quot;10075&quot;&gt;&lt;property id=&quot;20148&quot; value=&quot;5&quot;/&gt;&lt;property id=&quot;20300&quot; value=&quot;Slide 30 - &amp;quot;Task 5 – Vector Map&amp;quot;&quot;/&gt;&lt;property id=&quot;20307&quot; value=&quot;315&quot;/&gt;&lt;/object&gt;&lt;object type=&quot;3&quot; unique_id=&quot;10076&quot;&gt;&lt;property id=&quot;20148&quot; value=&quot;5&quot;/&gt;&lt;property id=&quot;20300&quot; value=&quot;Slide 31 - &amp;quot;Task 6 – Vector Map&amp;quot;&quot;/&gt;&lt;property id=&quot;20307&quot; value=&quot;316&quot;/&gt;&lt;/object&gt;&lt;object type=&quot;3&quot; unique_id=&quot;10077&quot;&gt;&lt;property id=&quot;20148&quot; value=&quot;5&quot;/&gt;&lt;property id=&quot;20300&quot; value=&quot;Slide 32 - &amp;quot;Task 7 – Vector Map&amp;quot;&quot;/&gt;&lt;property id=&quot;20307&quot; value=&quot;317&quot;/&gt;&lt;/object&gt;&lt;object type=&quot;3&quot; unique_id=&quot;10078&quot;&gt;&lt;property id=&quot;20148&quot; value=&quot;5&quot;/&gt;&lt;property id=&quot;20300&quot; value=&quot;Slide 33 - &amp;quot;Task 8 – Graphics&amp;quot;&quot;/&gt;&lt;property id=&quot;20307&quot; value=&quot;318&quot;/&gt;&lt;/object&gt;&lt;object type=&quot;3&quot; unique_id=&quot;10079&quot;&gt;&lt;property id=&quot;20148&quot; value=&quot;5&quot;/&gt;&lt;property id=&quot;20300&quot; value=&quot;Slide 34 - &amp;quot;Task 9 – Graphics&amp;quot;&quot;/&gt;&lt;property id=&quot;20307&quot; value=&quot;321&quot;/&gt;&lt;/object&gt;&lt;object type=&quot;3&quot; unique_id=&quot;10080&quot;&gt;&lt;property id=&quot;20148&quot; value=&quot;5&quot;/&gt;&lt;property id=&quot;20300&quot; value=&quot;Slide 35 - &amp;quot;Graphics – Assessment (St/Ex/Ad)&amp;quot;&quot;/&gt;&lt;property id=&quot;20307&quot; value=&quot;319&quot;/&gt;&lt;/object&gt;&lt;object type=&quot;3&quot; unique_id=&quot;10081&quot;&gt;&lt;property id=&quot;20148&quot; value=&quot;5&quot;/&gt;&lt;property id=&quot;20300&quot; value=&quot;Slide 36 - &amp;quot;E-Safety Scenario&amp;quot;&quot;/&gt;&lt;property id=&quot;20307&quot; value=&quot;322&quot;/&gt;&lt;/object&gt;&lt;object type=&quot;3&quot; unique_id=&quot;10082&quot;&gt;&lt;property id=&quot;20148&quot; value=&quot;5&quot;/&gt;&lt;property id=&quot;20300&quot; value=&quot;Slide 37 - &amp;quot;Task 1 – E-Safety&amp;quot;&quot;/&gt;&lt;property id=&quot;20307&quot; value=&quot;323&quot;/&gt;&lt;/object&gt;&lt;object type=&quot;3&quot; unique_id=&quot;10083&quot;&gt;&lt;property id=&quot;20148&quot; value=&quot;5&quot;/&gt;&lt;property id=&quot;20300&quot; value=&quot;Slide 38 - &amp;quot;Task 2 – E-Safety&amp;quot;&quot;/&gt;&lt;property id=&quot;20307&quot; value=&quot;324&quot;/&gt;&lt;/object&gt;&lt;object type=&quot;3&quot; unique_id=&quot;10084&quot;&gt;&lt;property id=&quot;20148&quot; value=&quot;5&quot;/&gt;&lt;property id=&quot;20300&quot; value=&quot;Slide 39 - &amp;quot;Task 3 – E-Safety&amp;quot;&quot;/&gt;&lt;property id=&quot;20307&quot; value=&quot;325&quot;/&gt;&lt;/object&gt;&lt;object type=&quot;3&quot; unique_id=&quot;10085&quot;&gt;&lt;property id=&quot;20148&quot; value=&quot;5&quot;/&gt;&lt;property id=&quot;20300&quot; value=&quot;Slide 40 - &amp;quot;Task 4 – E-Safety&amp;quot;&quot;/&gt;&lt;property id=&quot;20307&quot; value=&quot;326&quot;/&gt;&lt;/object&gt;&lt;object type=&quot;3&quot; unique_id=&quot;10086&quot;&gt;&lt;property id=&quot;20148&quot; value=&quot;5&quot;/&gt;&lt;property id=&quot;20300&quot; value=&quot;Slide 41 - &amp;quot;Task 5 – E-Safety&amp;quot;&quot;/&gt;&lt;property id=&quot;20307&quot; value=&quot;327&quot;/&gt;&lt;/object&gt;&lt;object type=&quot;3&quot; unique_id=&quot;10087&quot;&gt;&lt;property id=&quot;20148&quot; value=&quot;5&quot;/&gt;&lt;property id=&quot;20300&quot; value=&quot;Slide 42 - &amp;quot;Task 6 – E-Safety&amp;quot;&quot;/&gt;&lt;property id=&quot;20307&quot; value=&quot;328&quot;/&gt;&lt;/object&gt;&lt;object type=&quot;3&quot; unique_id=&quot;10088&quot;&gt;&lt;property id=&quot;20148&quot; value=&quot;5&quot;/&gt;&lt;property id=&quot;20300&quot; value=&quot;Slide 43 - &amp;quot;Task 7 – E-Safety&amp;quot;&quot;/&gt;&lt;property id=&quot;20307&quot; value=&quot;329&quot;/&gt;&lt;/object&gt;&lt;object type=&quot;3&quot; unique_id=&quot;10089&quot;&gt;&lt;property id=&quot;20148&quot; value=&quot;5&quot;/&gt;&lt;property id=&quot;20300&quot; value=&quot;Slide 44 - &amp;quot;E-Safety – Assessment (St/Ex/Ad)&amp;quot;&quot;/&gt;&lt;property id=&quot;20307&quot; value=&quot;331&quot;/&gt;&lt;/object&gt;&lt;/object&gt;&lt;object type=&quot;8&quot; unique_id=&quot;10135&quot;&gt;&lt;/object&gt;&lt;/object&gt;&lt;/database&gt;"/>
  <p:tag name="SECTOMILLISECCONVERTED" val="1"/>
  <p:tag name="ISPRING_RESOURCE_PATHS_HASH_2" val="08f788787bcb7a4d543d064184e3ed8f8a1ad1a"/>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nderoth">
  <a:themeElements>
    <a:clrScheme name="Custom 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1A0AEC"/>
      </a:hlink>
      <a:folHlink>
        <a:srgbClr val="800080"/>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6303C8A099435F469B82EC500073A18D" ma:contentTypeVersion="0" ma:contentTypeDescription="Create a new document." ma:contentTypeScope="" ma:versionID="db11316f7499926a5aef36baba7827a0">
  <xsd:schema xmlns:xsd="http://www.w3.org/2001/XMLSchema" xmlns:p="http://schemas.microsoft.com/office/2006/metadata/properties" targetNamespace="http://schemas.microsoft.com/office/2006/metadata/properties" ma:root="true" ma:fieldsID="4aeb20c0e3442673af7ee10786458764">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Props1.xml><?xml version="1.0" encoding="utf-8"?>
<ds:datastoreItem xmlns:ds="http://schemas.openxmlformats.org/officeDocument/2006/customXml" ds:itemID="{E5A8F797-114D-47DC-A43E-E9D7D8871891}">
  <ds:schemaRefs>
    <ds:schemaRef ds:uri="http://schemas.microsoft.com/sharepoint/v3/contenttype/forms"/>
  </ds:schemaRefs>
</ds:datastoreItem>
</file>

<file path=customXml/itemProps2.xml><?xml version="1.0" encoding="utf-8"?>
<ds:datastoreItem xmlns:ds="http://schemas.openxmlformats.org/officeDocument/2006/customXml" ds:itemID="{76DD945F-B7B0-4691-A0D0-E2EAD6DA23B3}">
  <ds:schemaRefs>
    <ds:schemaRef ds:uri="http://purl.org/dc/elements/1.1/"/>
    <ds:schemaRef ds:uri="http://schemas.microsoft.com/office/2006/documentManagement/types"/>
    <ds:schemaRef ds:uri="http://purl.org/dc/dcmitype/"/>
    <ds:schemaRef ds:uri="http://www.w3.org/XML/1998/namespace"/>
    <ds:schemaRef ds:uri="http://schemas.microsoft.com/office/2006/metadata/properties"/>
    <ds:schemaRef ds:uri="http://schemas.openxmlformats.org/package/2006/metadata/core-properties"/>
    <ds:schemaRef ds:uri="http://purl.org/dc/terms/"/>
  </ds:schemaRefs>
</ds:datastoreItem>
</file>

<file path=customXml/itemProps3.xml><?xml version="1.0" encoding="utf-8"?>
<ds:datastoreItem xmlns:ds="http://schemas.openxmlformats.org/officeDocument/2006/customXml" ds:itemID="{E16A05FF-1C8D-47AA-A52A-FF79015719B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docProps/app.xml><?xml version="1.0" encoding="utf-8"?>
<Properties xmlns="http://schemas.openxmlformats.org/officeDocument/2006/extended-properties" xmlns:vt="http://schemas.openxmlformats.org/officeDocument/2006/docPropsVTypes">
  <Template/>
  <TotalTime>67520</TotalTime>
  <Words>3055</Words>
  <Application>Microsoft Office PowerPoint</Application>
  <PresentationFormat>On-screen Show (4:3)</PresentationFormat>
  <Paragraphs>224</Paragraphs>
  <Slides>20</Slides>
  <Notes>20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20</vt:i4>
      </vt:variant>
    </vt:vector>
  </HeadingPairs>
  <TitlesOfParts>
    <vt:vector size="28" baseType="lpstr">
      <vt:lpstr>Arial</vt:lpstr>
      <vt:lpstr>Calibri</vt:lpstr>
      <vt:lpstr>Lucida Sans Unicode</vt:lpstr>
      <vt:lpstr>Verdana</vt:lpstr>
      <vt:lpstr>Wingdings</vt:lpstr>
      <vt:lpstr>Wingdings 2</vt:lpstr>
      <vt:lpstr>Wingdings 3</vt:lpstr>
      <vt:lpstr>Enderoth</vt:lpstr>
      <vt:lpstr>PowerPoint Presentation</vt:lpstr>
      <vt:lpstr>1 – New Business Ideas - Expectations</vt:lpstr>
      <vt:lpstr>1 – New Business Ideas - Weighing</vt:lpstr>
      <vt:lpstr>1 – Answering Exam-Style Questions</vt:lpstr>
      <vt:lpstr>1 – Answering Exam-Style Questions</vt:lpstr>
      <vt:lpstr>1 – Answering Exam-Style Questions</vt:lpstr>
      <vt:lpstr>1 – Answering Exam-Style Questions</vt:lpstr>
      <vt:lpstr>21.1 – Flexible Working – Cutting Costs</vt:lpstr>
      <vt:lpstr>21.1 – Flexible Working – Cutting Costs</vt:lpstr>
      <vt:lpstr>21.1 – Flexible Working – Cutting Costs</vt:lpstr>
      <vt:lpstr>21.1 – Flexible Working – Cutting Costs</vt:lpstr>
      <vt:lpstr>21.2 – Contracts and Flexibility</vt:lpstr>
      <vt:lpstr>21.2 – Contracts and Flexibility</vt:lpstr>
      <vt:lpstr>21.2 – Contracts and Flexibility</vt:lpstr>
      <vt:lpstr>21.3 – Dismissal and Redundancy - Staff</vt:lpstr>
      <vt:lpstr>21.3 – Fair and Unfair Dismissal</vt:lpstr>
      <vt:lpstr>21.3 – Voluntary labour Turnover (Compulsory Redundancy)</vt:lpstr>
      <vt:lpstr>21 – Exam Questions – January 2015</vt:lpstr>
      <vt:lpstr>21 – Exam Questions – January 2016</vt:lpstr>
      <vt:lpstr>18 – Exam Questions – January 2016</vt:lpstr>
    </vt:vector>
  </TitlesOfParts>
  <Company>Brooke Weston CTC</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Chapter 21 - Reducing Labour Costs</dc:title>
  <dc:subject>eBusiness</dc:subject>
  <dc:creator>Enderoth</dc:creator>
  <cp:lastModifiedBy>Stephen Rafferty</cp:lastModifiedBy>
  <cp:revision>2325</cp:revision>
  <cp:lastPrinted>2014-01-22T18:25:48Z</cp:lastPrinted>
  <dcterms:created xsi:type="dcterms:W3CDTF">2008-03-12T11:01:44Z</dcterms:created>
  <dcterms:modified xsi:type="dcterms:W3CDTF">2018-08-02T18:04:20Z</dcterms:modified>
  <cp:category>Unit 01</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0x0101006303C8A099435F469B82EC500073A18D</vt:lpwstr>
  </property>
  <property fmtid="{D5CDD505-2E9C-101B-9397-08002B2CF9AE}" pid="3" name="Unit">
    <vt:lpwstr>U1</vt:lpwstr>
  </property>
</Properties>
</file>